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s/slide1.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11.xml" ContentType="application/vnd.openxmlformats-officedocument.presentationml.slide+xml"/>
  <Override PartName="/ppt/slides/slide10.xml" ContentType="application/vnd.openxmlformats-officedocument.presentationml.slide+xml"/>
  <Override PartName="/ppt/slides/slide9.xml" ContentType="application/vnd.openxmlformats-officedocument.presentationml.slide+xml"/>
  <Override PartName="/ppt/slides/slide8.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2.xml" ContentType="application/vnd.openxmlformats-officedocument.presentationml.slide+xml"/>
  <Override PartName="/ppt/slideMasters/slideMaster1.xml" ContentType="application/vnd.openxmlformats-officedocument.presentationml.slideMaster+xml"/>
  <Override PartName="/ppt/notesSlides/notesSlide1.xml" ContentType="application/vnd.openxmlformats-officedocument.presentationml.notesSlide+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handoutMasters/handoutMaster1.xml" ContentType="application/vnd.openxmlformats-officedocument.presentationml.handoutMaster+xml"/>
  <Override PartName="/ppt/theme/theme1.xml" ContentType="application/vnd.openxmlformats-officedocument.theme+xml"/>
  <Override PartName="/ppt/notesMasters/notesMaster1.xml" ContentType="application/vnd.openxmlformats-officedocument.presentationml.notesMaster+xml"/>
  <Override PartName="/ppt/theme/theme3.xml" ContentType="application/vnd.openxmlformats-officedocument.theme+xml"/>
  <Override PartName="/ppt/theme/theme2.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3.xml" ContentType="application/vnd.openxmlformats-officedocument.customXml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4.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44" r:id="rId1"/>
  </p:sldMasterIdLst>
  <p:notesMasterIdLst>
    <p:notesMasterId r:id="rId13"/>
  </p:notesMasterIdLst>
  <p:handoutMasterIdLst>
    <p:handoutMasterId r:id="rId14"/>
  </p:handoutMasterIdLst>
  <p:sldIdLst>
    <p:sldId id="504" r:id="rId2"/>
    <p:sldId id="509" r:id="rId3"/>
    <p:sldId id="518" r:id="rId4"/>
    <p:sldId id="519" r:id="rId5"/>
    <p:sldId id="520" r:id="rId6"/>
    <p:sldId id="521" r:id="rId7"/>
    <p:sldId id="522" r:id="rId8"/>
    <p:sldId id="523" r:id="rId9"/>
    <p:sldId id="524" r:id="rId10"/>
    <p:sldId id="525" r:id="rId11"/>
    <p:sldId id="526" r:id="rId12"/>
  </p:sldIdLst>
  <p:sldSz cx="9144000" cy="6858000" type="screen4x3"/>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1DAFF"/>
    <a:srgbClr val="29679F"/>
    <a:srgbClr val="BF22DE"/>
    <a:srgbClr val="DB721B"/>
    <a:srgbClr val="99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294" autoAdjust="0"/>
    <p:restoredTop sz="94660"/>
  </p:normalViewPr>
  <p:slideViewPr>
    <p:cSldViewPr snapToGrid="0">
      <p:cViewPr varScale="1">
        <p:scale>
          <a:sx n="74" d="100"/>
          <a:sy n="74" d="100"/>
        </p:scale>
        <p:origin x="1278"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customXml" Target="../customXml/item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20" Type="http://schemas.openxmlformats.org/officeDocument/2006/relationships/customXml" Target="../customXml/item2.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customXml" Target="../customXml/item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 Id="rId22" Type="http://schemas.openxmlformats.org/officeDocument/2006/relationships/customXml" Target="../customXml/item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4"/>
            <a:ext cx="3043343" cy="467071"/>
          </a:xfrm>
          <a:prstGeom prst="rect">
            <a:avLst/>
          </a:prstGeom>
        </p:spPr>
        <p:txBody>
          <a:bodyPr vert="horz" lIns="88240" tIns="44121" rIns="88240" bIns="44121" rtlCol="0"/>
          <a:lstStyle>
            <a:lvl1pPr algn="l">
              <a:defRPr sz="1200"/>
            </a:lvl1pPr>
          </a:lstStyle>
          <a:p>
            <a:endParaRPr lang="en-US"/>
          </a:p>
        </p:txBody>
      </p:sp>
      <p:sp>
        <p:nvSpPr>
          <p:cNvPr id="3" name="Date Placeholder 2"/>
          <p:cNvSpPr>
            <a:spLocks noGrp="1"/>
          </p:cNvSpPr>
          <p:nvPr>
            <p:ph type="dt" sz="quarter" idx="1"/>
          </p:nvPr>
        </p:nvSpPr>
        <p:spPr>
          <a:xfrm>
            <a:off x="3978132" y="4"/>
            <a:ext cx="3043343" cy="467071"/>
          </a:xfrm>
          <a:prstGeom prst="rect">
            <a:avLst/>
          </a:prstGeom>
        </p:spPr>
        <p:txBody>
          <a:bodyPr vert="horz" lIns="88240" tIns="44121" rIns="88240" bIns="44121" rtlCol="0"/>
          <a:lstStyle>
            <a:lvl1pPr algn="r">
              <a:defRPr sz="1200"/>
            </a:lvl1pPr>
          </a:lstStyle>
          <a:p>
            <a:fld id="{D00067B1-8DBF-4B6F-BD93-D10F506DEC2C}" type="datetimeFigureOut">
              <a:rPr lang="en-US" smtClean="0"/>
              <a:pPr/>
              <a:t>9/20/2020</a:t>
            </a:fld>
            <a:endParaRPr lang="en-US"/>
          </a:p>
        </p:txBody>
      </p:sp>
      <p:sp>
        <p:nvSpPr>
          <p:cNvPr id="4" name="Footer Placeholder 3"/>
          <p:cNvSpPr>
            <a:spLocks noGrp="1"/>
          </p:cNvSpPr>
          <p:nvPr>
            <p:ph type="ftr" sz="quarter" idx="2"/>
          </p:nvPr>
        </p:nvSpPr>
        <p:spPr>
          <a:xfrm>
            <a:off x="1" y="8842031"/>
            <a:ext cx="3043343" cy="467070"/>
          </a:xfrm>
          <a:prstGeom prst="rect">
            <a:avLst/>
          </a:prstGeom>
        </p:spPr>
        <p:txBody>
          <a:bodyPr vert="horz" lIns="88240" tIns="44121" rIns="88240" bIns="44121" rtlCol="0" anchor="b"/>
          <a:lstStyle>
            <a:lvl1pPr algn="l">
              <a:defRPr sz="1200"/>
            </a:lvl1pPr>
          </a:lstStyle>
          <a:p>
            <a:endParaRPr lang="en-US"/>
          </a:p>
        </p:txBody>
      </p:sp>
      <p:sp>
        <p:nvSpPr>
          <p:cNvPr id="5" name="Slide Number Placeholder 4"/>
          <p:cNvSpPr>
            <a:spLocks noGrp="1"/>
          </p:cNvSpPr>
          <p:nvPr>
            <p:ph type="sldNum" sz="quarter" idx="3"/>
          </p:nvPr>
        </p:nvSpPr>
        <p:spPr>
          <a:xfrm>
            <a:off x="3978132" y="8842031"/>
            <a:ext cx="3043343" cy="467070"/>
          </a:xfrm>
          <a:prstGeom prst="rect">
            <a:avLst/>
          </a:prstGeom>
        </p:spPr>
        <p:txBody>
          <a:bodyPr vert="horz" lIns="88240" tIns="44121" rIns="88240" bIns="44121" rtlCol="0" anchor="b"/>
          <a:lstStyle>
            <a:lvl1pPr algn="r">
              <a:defRPr sz="1200"/>
            </a:lvl1pPr>
          </a:lstStyle>
          <a:p>
            <a:fld id="{23A6B7B9-6EA6-4BF3-9968-4705BF8154B0}" type="slidenum">
              <a:rPr lang="en-US" smtClean="0"/>
              <a:pPr/>
              <a:t>‹#›</a:t>
            </a:fld>
            <a:endParaRPr lang="en-US"/>
          </a:p>
        </p:txBody>
      </p:sp>
    </p:spTree>
    <p:extLst>
      <p:ext uri="{BB962C8B-B14F-4D97-AF65-F5344CB8AC3E}">
        <p14:creationId xmlns:p14="http://schemas.microsoft.com/office/powerpoint/2010/main" val="424237763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4"/>
            <a:ext cx="3043343" cy="467071"/>
          </a:xfrm>
          <a:prstGeom prst="rect">
            <a:avLst/>
          </a:prstGeom>
        </p:spPr>
        <p:txBody>
          <a:bodyPr vert="horz" lIns="88240" tIns="44121" rIns="88240" bIns="44121" rtlCol="0"/>
          <a:lstStyle>
            <a:lvl1pPr algn="l">
              <a:defRPr sz="1200"/>
            </a:lvl1pPr>
          </a:lstStyle>
          <a:p>
            <a:endParaRPr lang="en-US"/>
          </a:p>
        </p:txBody>
      </p:sp>
      <p:sp>
        <p:nvSpPr>
          <p:cNvPr id="3" name="Date Placeholder 2"/>
          <p:cNvSpPr>
            <a:spLocks noGrp="1"/>
          </p:cNvSpPr>
          <p:nvPr>
            <p:ph type="dt" idx="1"/>
          </p:nvPr>
        </p:nvSpPr>
        <p:spPr>
          <a:xfrm>
            <a:off x="3978132" y="4"/>
            <a:ext cx="3043343" cy="467071"/>
          </a:xfrm>
          <a:prstGeom prst="rect">
            <a:avLst/>
          </a:prstGeom>
        </p:spPr>
        <p:txBody>
          <a:bodyPr vert="horz" lIns="88240" tIns="44121" rIns="88240" bIns="44121" rtlCol="0"/>
          <a:lstStyle>
            <a:lvl1pPr algn="r">
              <a:defRPr sz="1200"/>
            </a:lvl1pPr>
          </a:lstStyle>
          <a:p>
            <a:fld id="{10E9B59B-737F-4C88-AA02-BD7A1B4280A5}" type="datetimeFigureOut">
              <a:rPr lang="en-US" smtClean="0"/>
              <a:pPr/>
              <a:t>9/20/2020</a:t>
            </a:fld>
            <a:endParaRPr lang="en-US"/>
          </a:p>
        </p:txBody>
      </p:sp>
      <p:sp>
        <p:nvSpPr>
          <p:cNvPr id="4" name="Slide Image Placeholder 3"/>
          <p:cNvSpPr>
            <a:spLocks noGrp="1" noRot="1" noChangeAspect="1"/>
          </p:cNvSpPr>
          <p:nvPr>
            <p:ph type="sldImg" idx="2"/>
          </p:nvPr>
        </p:nvSpPr>
        <p:spPr>
          <a:xfrm>
            <a:off x="1417638" y="1163638"/>
            <a:ext cx="4187825" cy="3141662"/>
          </a:xfrm>
          <a:prstGeom prst="rect">
            <a:avLst/>
          </a:prstGeom>
          <a:noFill/>
          <a:ln w="12700">
            <a:solidFill>
              <a:prstClr val="black"/>
            </a:solidFill>
          </a:ln>
        </p:spPr>
        <p:txBody>
          <a:bodyPr vert="horz" lIns="88240" tIns="44121" rIns="88240" bIns="44121" rtlCol="0" anchor="ctr"/>
          <a:lstStyle/>
          <a:p>
            <a:endParaRPr lang="en-US"/>
          </a:p>
        </p:txBody>
      </p:sp>
      <p:sp>
        <p:nvSpPr>
          <p:cNvPr id="5" name="Notes Placeholder 4"/>
          <p:cNvSpPr>
            <a:spLocks noGrp="1"/>
          </p:cNvSpPr>
          <p:nvPr>
            <p:ph type="body" sz="quarter" idx="3"/>
          </p:nvPr>
        </p:nvSpPr>
        <p:spPr>
          <a:xfrm>
            <a:off x="702311" y="4480005"/>
            <a:ext cx="5618480" cy="3665458"/>
          </a:xfrm>
          <a:prstGeom prst="rect">
            <a:avLst/>
          </a:prstGeom>
        </p:spPr>
        <p:txBody>
          <a:bodyPr vert="horz" lIns="88240" tIns="44121" rIns="88240" bIns="44121"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1" y="8842031"/>
            <a:ext cx="3043343" cy="467070"/>
          </a:xfrm>
          <a:prstGeom prst="rect">
            <a:avLst/>
          </a:prstGeom>
        </p:spPr>
        <p:txBody>
          <a:bodyPr vert="horz" lIns="88240" tIns="44121" rIns="88240" bIns="44121" rtlCol="0" anchor="b"/>
          <a:lstStyle>
            <a:lvl1pPr algn="l">
              <a:defRPr sz="1200"/>
            </a:lvl1pPr>
          </a:lstStyle>
          <a:p>
            <a:endParaRPr lang="en-US"/>
          </a:p>
        </p:txBody>
      </p:sp>
      <p:sp>
        <p:nvSpPr>
          <p:cNvPr id="7" name="Slide Number Placeholder 6"/>
          <p:cNvSpPr>
            <a:spLocks noGrp="1"/>
          </p:cNvSpPr>
          <p:nvPr>
            <p:ph type="sldNum" sz="quarter" idx="5"/>
          </p:nvPr>
        </p:nvSpPr>
        <p:spPr>
          <a:xfrm>
            <a:off x="3978132" y="8842031"/>
            <a:ext cx="3043343" cy="467070"/>
          </a:xfrm>
          <a:prstGeom prst="rect">
            <a:avLst/>
          </a:prstGeom>
        </p:spPr>
        <p:txBody>
          <a:bodyPr vert="horz" lIns="88240" tIns="44121" rIns="88240" bIns="44121" rtlCol="0" anchor="b"/>
          <a:lstStyle>
            <a:lvl1pPr algn="r">
              <a:defRPr sz="1200"/>
            </a:lvl1pPr>
          </a:lstStyle>
          <a:p>
            <a:fld id="{67709A0D-58F9-417E-85CA-82A4CF16D965}" type="slidenum">
              <a:rPr lang="en-US" smtClean="0"/>
              <a:pPr/>
              <a:t>‹#›</a:t>
            </a:fld>
            <a:endParaRPr lang="en-US"/>
          </a:p>
        </p:txBody>
      </p:sp>
    </p:spTree>
    <p:extLst>
      <p:ext uri="{BB962C8B-B14F-4D97-AF65-F5344CB8AC3E}">
        <p14:creationId xmlns:p14="http://schemas.microsoft.com/office/powerpoint/2010/main" val="187622034"/>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5" name="Slide Number Placeholder 4"/>
          <p:cNvSpPr>
            <a:spLocks noGrp="1"/>
          </p:cNvSpPr>
          <p:nvPr>
            <p:ph type="sldNum" sz="quarter" idx="11"/>
          </p:nvPr>
        </p:nvSpPr>
        <p:spPr/>
        <p:txBody>
          <a:bodyPr/>
          <a:lstStyle/>
          <a:p>
            <a:fld id="{67709A0D-58F9-417E-85CA-82A4CF16D965}" type="slidenum">
              <a:rPr lang="en-US" smtClean="0">
                <a:solidFill>
                  <a:prstClr val="black"/>
                </a:solidFill>
              </a:rPr>
              <a:pPr/>
              <a:t>1</a:t>
            </a:fld>
            <a:endParaRPr lang="en-US">
              <a:solidFill>
                <a:prstClr val="black"/>
              </a:solidFill>
            </a:endParaRPr>
          </a:p>
        </p:txBody>
      </p:sp>
    </p:spTree>
    <p:extLst>
      <p:ext uri="{BB962C8B-B14F-4D97-AF65-F5344CB8AC3E}">
        <p14:creationId xmlns:p14="http://schemas.microsoft.com/office/powerpoint/2010/main" val="8634632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60FE4C7-ABCE-4288-965F-7619252D41CB}" type="datetime1">
              <a:rPr lang="en-US" smtClean="0">
                <a:solidFill>
                  <a:prstClr val="black">
                    <a:tint val="75000"/>
                  </a:prstClr>
                </a:solidFill>
              </a:rPr>
              <a:pPr/>
              <a:t>9/20/2020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85CCB30-A039-4732-AE4F-E99C64360F7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13110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354A507-8D59-40EA-A959-ADA351E3C1FC}" type="datetime1">
              <a:rPr lang="en-US" smtClean="0">
                <a:solidFill>
                  <a:prstClr val="black">
                    <a:tint val="75000"/>
                  </a:prstClr>
                </a:solidFill>
              </a:rPr>
              <a:pPr/>
              <a:t>9/20/2020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85CCB30-A039-4732-AE4F-E99C64360F7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2317863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D597CA9-C652-44B6-A347-FFF3C9FF1408}" type="datetime1">
              <a:rPr lang="en-US" smtClean="0">
                <a:solidFill>
                  <a:prstClr val="black">
                    <a:tint val="75000"/>
                  </a:prstClr>
                </a:solidFill>
              </a:rPr>
              <a:pPr/>
              <a:t>9/20/2020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85CCB30-A039-4732-AE4F-E99C64360F7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5699319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F928296-76C8-4F59-BD3B-A80CEEFA8B9B}" type="datetime1">
              <a:rPr lang="en-US" smtClean="0">
                <a:solidFill>
                  <a:prstClr val="black">
                    <a:tint val="75000"/>
                  </a:prstClr>
                </a:solidFill>
              </a:rPr>
              <a:pPr/>
              <a:t>9/20/2020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85CCB30-A039-4732-AE4F-E99C64360F7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2226595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smtClean="0"/>
              <a:t>Click to edit Master title style</a:t>
            </a:r>
            <a:endParaRPr lang="en-US"/>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1D61E05-36DB-43B2-9F3B-736437CB4B6D}" type="datetime1">
              <a:rPr lang="en-US" smtClean="0">
                <a:solidFill>
                  <a:prstClr val="black">
                    <a:tint val="75000"/>
                  </a:prstClr>
                </a:solidFill>
              </a:rPr>
              <a:pPr/>
              <a:t>9/20/2020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85CCB30-A039-4732-AE4F-E99C64360F7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8336680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6AF8C43-2464-4E08-89A9-610B050F2D00}" type="datetime1">
              <a:rPr lang="en-US" smtClean="0">
                <a:solidFill>
                  <a:prstClr val="black">
                    <a:tint val="75000"/>
                  </a:prstClr>
                </a:solidFill>
              </a:rPr>
              <a:pPr/>
              <a:t>9/20/2020</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885CCB30-A039-4732-AE4F-E99C64360F7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4070215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8B109D4-B6CF-4140-91A7-F46DAAF0EBBE}" type="datetime1">
              <a:rPr lang="en-US" smtClean="0">
                <a:solidFill>
                  <a:prstClr val="black">
                    <a:tint val="75000"/>
                  </a:prstClr>
                </a:solidFill>
              </a:rPr>
              <a:pPr/>
              <a:t>9/20/2020</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885CCB30-A039-4732-AE4F-E99C64360F7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8593259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4042CE1-560B-4094-A746-887659D42CE9}" type="datetime1">
              <a:rPr lang="en-US" smtClean="0">
                <a:solidFill>
                  <a:prstClr val="black">
                    <a:tint val="75000"/>
                  </a:prstClr>
                </a:solidFill>
              </a:rPr>
              <a:pPr/>
              <a:t>9/20/2020</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885CCB30-A039-4732-AE4F-E99C64360F7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482661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1474F4B-F696-404F-8AEA-B06B0C312811}" type="datetime1">
              <a:rPr lang="en-US" smtClean="0">
                <a:solidFill>
                  <a:prstClr val="black">
                    <a:tint val="75000"/>
                  </a:prstClr>
                </a:solidFill>
              </a:rPr>
              <a:pPr/>
              <a:t>9/20/2020</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885CCB30-A039-4732-AE4F-E99C64360F7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1732122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524AAF4-63BA-413E-8AD9-E78DDDA3E639}" type="datetime1">
              <a:rPr lang="en-US" smtClean="0">
                <a:solidFill>
                  <a:prstClr val="black">
                    <a:tint val="75000"/>
                  </a:prstClr>
                </a:solidFill>
              </a:rPr>
              <a:pPr/>
              <a:t>9/20/2020</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885CCB30-A039-4732-AE4F-E99C64360F7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44223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smtClean="0"/>
              <a:t>Click icon to add picture</a:t>
            </a:r>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09325A8-DCE6-4568-A32F-1B4E8EB05CBE}" type="datetime1">
              <a:rPr lang="en-US" smtClean="0">
                <a:solidFill>
                  <a:prstClr val="black">
                    <a:tint val="75000"/>
                  </a:prstClr>
                </a:solidFill>
              </a:rPr>
              <a:pPr/>
              <a:t>9/20/2020</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885CCB30-A039-4732-AE4F-E99C64360F7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2241237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64476345-9ADB-4450-BFD0-EB4A48136143}" type="datetime1">
              <a:rPr lang="en-US" smtClean="0">
                <a:solidFill>
                  <a:prstClr val="black">
                    <a:tint val="75000"/>
                  </a:prstClr>
                </a:solidFill>
              </a:rPr>
              <a:pPr/>
              <a:t>9/20/2020</a:t>
            </a:fld>
            <a:endParaRPr lang="en-US">
              <a:solidFill>
                <a:prstClr val="black">
                  <a:tint val="75000"/>
                </a:prstClr>
              </a:solidFill>
            </a:endParaRP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885CCB30-A039-4732-AE4F-E99C64360F7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67124296"/>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hf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4.xml"/><Relationship Id="rId5" Type="http://schemas.openxmlformats.org/officeDocument/2006/relationships/image" Target="../media/image7.jpg"/><Relationship Id="rId4" Type="http://schemas.openxmlformats.org/officeDocument/2006/relationships/image" Target="../media/image6.png"/></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7" Type="http://schemas.openxmlformats.org/officeDocument/2006/relationships/hyperlink" Target="https://www.4shared.com/office/CWhp9F_Iea/____.html" TargetMode="External"/><Relationship Id="rId2" Type="http://schemas.openxmlformats.org/officeDocument/2006/relationships/image" Target="../media/image2.png"/><Relationship Id="rId1" Type="http://schemas.openxmlformats.org/officeDocument/2006/relationships/slideLayout" Target="../slideLayouts/slideLayout4.xml"/><Relationship Id="rId6" Type="http://schemas.openxmlformats.org/officeDocument/2006/relationships/hyperlink" Target="https://www.4shared.com/office/vi0ZiROviq/____.html" TargetMode="External"/><Relationship Id="rId5" Type="http://schemas.openxmlformats.org/officeDocument/2006/relationships/image" Target="../media/image5.PNG"/><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Rectangle 26"/>
          <p:cNvSpPr/>
          <p:nvPr/>
        </p:nvSpPr>
        <p:spPr>
          <a:xfrm>
            <a:off x="1" y="6070831"/>
            <a:ext cx="9144000" cy="446314"/>
          </a:xfrm>
          <a:prstGeom prst="rect">
            <a:avLst/>
          </a:prstGeom>
          <a:noFill/>
          <a:ln>
            <a:solidFill>
              <a:srgbClr val="00B0F0"/>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smtClean="0">
                <a:solidFill>
                  <a:srgbClr val="002060"/>
                </a:solidFill>
              </a:rPr>
              <a:t>          www.aaru.edu.jo                           secgen@aaru.edu.jo</a:t>
            </a:r>
            <a:endParaRPr lang="en-US" sz="2000" b="1" dirty="0">
              <a:solidFill>
                <a:srgbClr val="002060"/>
              </a:solidFill>
            </a:endParaRPr>
          </a:p>
        </p:txBody>
      </p:sp>
      <p:sp>
        <p:nvSpPr>
          <p:cNvPr id="22" name="Rectangle 21"/>
          <p:cNvSpPr/>
          <p:nvPr/>
        </p:nvSpPr>
        <p:spPr>
          <a:xfrm>
            <a:off x="0" y="0"/>
            <a:ext cx="988790" cy="6858000"/>
          </a:xfrm>
          <a:prstGeom prst="rect">
            <a:avLst/>
          </a:prstGeom>
          <a:pattFill prst="ltHorz">
            <a:fgClr>
              <a:schemeClr val="accent5">
                <a:lumMod val="60000"/>
                <a:lumOff val="40000"/>
              </a:schemeClr>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350">
              <a:solidFill>
                <a:prstClr val="white"/>
              </a:solidFill>
            </a:endParaRPr>
          </a:p>
        </p:txBody>
      </p:sp>
      <p:pic>
        <p:nvPicPr>
          <p:cNvPr id="15" name="Picture 14"/>
          <p:cNvPicPr>
            <a:picLocks noChangeAspect="1"/>
          </p:cNvPicPr>
          <p:nvPr/>
        </p:nvPicPr>
        <p:blipFill rotWithShape="1">
          <a:blip r:embed="rId3" cstate="print">
            <a:extLst>
              <a:ext uri="{28A0092B-C50C-407E-A947-70E740481C1C}">
                <a14:useLocalDpi xmlns:a14="http://schemas.microsoft.com/office/drawing/2010/main" val="0"/>
              </a:ext>
            </a:extLst>
          </a:blip>
          <a:srcRect l="20430" r="20000"/>
          <a:stretch/>
        </p:blipFill>
        <p:spPr>
          <a:xfrm>
            <a:off x="2949057" y="216134"/>
            <a:ext cx="3426949" cy="2917206"/>
          </a:xfrm>
          <a:prstGeom prst="ellipse">
            <a:avLst/>
          </a:prstGeom>
          <a:ln>
            <a:noFill/>
          </a:ln>
          <a:effectLst>
            <a:softEdge rad="112500"/>
          </a:effectLst>
        </p:spPr>
      </p:pic>
      <p:sp>
        <p:nvSpPr>
          <p:cNvPr id="10" name="Rectangle 9"/>
          <p:cNvSpPr/>
          <p:nvPr/>
        </p:nvSpPr>
        <p:spPr>
          <a:xfrm>
            <a:off x="981997" y="445671"/>
            <a:ext cx="1521717" cy="307777"/>
          </a:xfrm>
          <a:prstGeom prst="rect">
            <a:avLst/>
          </a:prstGeom>
          <a:noFill/>
        </p:spPr>
        <p:txBody>
          <a:bodyPr wrap="square" lIns="91440" tIns="45720" rIns="91440" bIns="45720">
            <a:spAutoFit/>
          </a:bodyPr>
          <a:lstStyle/>
          <a:p>
            <a:r>
              <a:rPr lang="ar-SA" altLang="en-US" sz="1400" b="1" dirty="0" smtClean="0">
                <a:ln w="0"/>
                <a:solidFill>
                  <a:prstClr val="black"/>
                </a:solidFill>
                <a:effectLst>
                  <a:outerShdw blurRad="38100" dist="19050" dir="2700000" algn="tl" rotWithShape="0">
                    <a:prstClr val="black">
                      <a:alpha val="40000"/>
                    </a:prstClr>
                  </a:outerShdw>
                </a:effectLst>
              </a:rPr>
              <a:t>اتحاد الجامعات العربية</a:t>
            </a:r>
            <a:endParaRPr lang="en-US" altLang="en-US" sz="1000" b="1" dirty="0">
              <a:ln w="0"/>
              <a:solidFill>
                <a:prstClr val="black"/>
              </a:solidFill>
              <a:effectLst>
                <a:outerShdw blurRad="38100" dist="19050" dir="2700000" algn="tl" rotWithShape="0">
                  <a:prstClr val="black">
                    <a:alpha val="40000"/>
                  </a:prstClr>
                </a:outerShdw>
              </a:effectLst>
            </a:endParaRPr>
          </a:p>
        </p:txBody>
      </p:sp>
      <p:sp>
        <p:nvSpPr>
          <p:cNvPr id="11" name="Rectangle 10"/>
          <p:cNvSpPr/>
          <p:nvPr/>
        </p:nvSpPr>
        <p:spPr>
          <a:xfrm>
            <a:off x="956131" y="663095"/>
            <a:ext cx="2214653" cy="276999"/>
          </a:xfrm>
          <a:prstGeom prst="rect">
            <a:avLst/>
          </a:prstGeom>
          <a:noFill/>
        </p:spPr>
        <p:txBody>
          <a:bodyPr wrap="square" lIns="91440" tIns="45720" rIns="91440" bIns="45720">
            <a:spAutoFit/>
            <a:scene3d>
              <a:camera prst="orthographicFront"/>
              <a:lightRig rig="harsh" dir="t"/>
            </a:scene3d>
            <a:sp3d extrusionH="57150" prstMaterial="matte">
              <a:bevelT w="63500" h="12700" prst="angle"/>
              <a:contourClr>
                <a:schemeClr val="bg1">
                  <a:lumMod val="65000"/>
                </a:schemeClr>
              </a:contourClr>
            </a:sp3d>
          </a:bodyPr>
          <a:lstStyle/>
          <a:p>
            <a:r>
              <a:rPr lang="en-US" altLang="en-US" sz="1200" b="1" dirty="0" smtClean="0">
                <a:ln/>
                <a:solidFill>
                  <a:srgbClr val="002060"/>
                </a:solidFill>
              </a:rPr>
              <a:t>Association of Arab Universities</a:t>
            </a:r>
            <a:endParaRPr lang="en-US" altLang="en-US" sz="900" b="1" dirty="0">
              <a:ln/>
              <a:solidFill>
                <a:srgbClr val="002060"/>
              </a:solidFill>
            </a:endParaRPr>
          </a:p>
        </p:txBody>
      </p:sp>
      <p:sp>
        <p:nvSpPr>
          <p:cNvPr id="16" name="Title 1"/>
          <p:cNvSpPr txBox="1">
            <a:spLocks/>
          </p:cNvSpPr>
          <p:nvPr/>
        </p:nvSpPr>
        <p:spPr bwMode="auto">
          <a:xfrm>
            <a:off x="1159989" y="2173057"/>
            <a:ext cx="7546398" cy="23889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rtl="1" eaLnBrk="0" fontAlgn="base" hangingPunct="0">
              <a:spcBef>
                <a:spcPct val="0"/>
              </a:spcBef>
              <a:spcAft>
                <a:spcPct val="0"/>
              </a:spcAft>
              <a:defRPr sz="4400">
                <a:solidFill>
                  <a:schemeClr val="tx2"/>
                </a:solidFill>
                <a:latin typeface="+mj-lt"/>
                <a:ea typeface="+mj-ea"/>
                <a:cs typeface="+mj-cs"/>
              </a:defRPr>
            </a:lvl1pPr>
            <a:lvl2pPr algn="l" rtl="1" eaLnBrk="0" fontAlgn="base" hangingPunct="0">
              <a:spcBef>
                <a:spcPct val="0"/>
              </a:spcBef>
              <a:spcAft>
                <a:spcPct val="0"/>
              </a:spcAft>
              <a:defRPr sz="4400">
                <a:solidFill>
                  <a:schemeClr val="tx2"/>
                </a:solidFill>
                <a:latin typeface="Tahoma" pitchFamily="34" charset="0"/>
                <a:cs typeface="Times New Roman (Arabic)" charset="-78"/>
              </a:defRPr>
            </a:lvl2pPr>
            <a:lvl3pPr algn="l" rtl="1" eaLnBrk="0" fontAlgn="base" hangingPunct="0">
              <a:spcBef>
                <a:spcPct val="0"/>
              </a:spcBef>
              <a:spcAft>
                <a:spcPct val="0"/>
              </a:spcAft>
              <a:defRPr sz="4400">
                <a:solidFill>
                  <a:schemeClr val="tx2"/>
                </a:solidFill>
                <a:latin typeface="Tahoma" pitchFamily="34" charset="0"/>
                <a:cs typeface="Times New Roman (Arabic)" charset="-78"/>
              </a:defRPr>
            </a:lvl3pPr>
            <a:lvl4pPr algn="l" rtl="1" eaLnBrk="0" fontAlgn="base" hangingPunct="0">
              <a:spcBef>
                <a:spcPct val="0"/>
              </a:spcBef>
              <a:spcAft>
                <a:spcPct val="0"/>
              </a:spcAft>
              <a:defRPr sz="4400">
                <a:solidFill>
                  <a:schemeClr val="tx2"/>
                </a:solidFill>
                <a:latin typeface="Tahoma" pitchFamily="34" charset="0"/>
                <a:cs typeface="Times New Roman (Arabic)" charset="-78"/>
              </a:defRPr>
            </a:lvl4pPr>
            <a:lvl5pPr algn="l" rtl="1" eaLnBrk="0" fontAlgn="base" hangingPunct="0">
              <a:spcBef>
                <a:spcPct val="0"/>
              </a:spcBef>
              <a:spcAft>
                <a:spcPct val="0"/>
              </a:spcAft>
              <a:defRPr sz="4400">
                <a:solidFill>
                  <a:schemeClr val="tx2"/>
                </a:solidFill>
                <a:latin typeface="Tahoma" pitchFamily="34" charset="0"/>
                <a:cs typeface="Times New Roman (Arabic)" charset="-78"/>
              </a:defRPr>
            </a:lvl5pPr>
            <a:lvl6pPr marL="457200" algn="l" rtl="1" fontAlgn="base">
              <a:spcBef>
                <a:spcPct val="0"/>
              </a:spcBef>
              <a:spcAft>
                <a:spcPct val="0"/>
              </a:spcAft>
              <a:defRPr sz="4400">
                <a:solidFill>
                  <a:schemeClr val="tx2"/>
                </a:solidFill>
                <a:latin typeface="Tahoma" pitchFamily="34" charset="0"/>
                <a:cs typeface="Times New Roman (Arabic)" charset="-78"/>
              </a:defRPr>
            </a:lvl6pPr>
            <a:lvl7pPr marL="914400" algn="l" rtl="1" fontAlgn="base">
              <a:spcBef>
                <a:spcPct val="0"/>
              </a:spcBef>
              <a:spcAft>
                <a:spcPct val="0"/>
              </a:spcAft>
              <a:defRPr sz="4400">
                <a:solidFill>
                  <a:schemeClr val="tx2"/>
                </a:solidFill>
                <a:latin typeface="Tahoma" pitchFamily="34" charset="0"/>
                <a:cs typeface="Times New Roman (Arabic)" charset="-78"/>
              </a:defRPr>
            </a:lvl7pPr>
            <a:lvl8pPr marL="1371600" algn="l" rtl="1" fontAlgn="base">
              <a:spcBef>
                <a:spcPct val="0"/>
              </a:spcBef>
              <a:spcAft>
                <a:spcPct val="0"/>
              </a:spcAft>
              <a:defRPr sz="4400">
                <a:solidFill>
                  <a:schemeClr val="tx2"/>
                </a:solidFill>
                <a:latin typeface="Tahoma" pitchFamily="34" charset="0"/>
                <a:cs typeface="Times New Roman (Arabic)" charset="-78"/>
              </a:defRPr>
            </a:lvl8pPr>
            <a:lvl9pPr marL="1828800" algn="l" rtl="1" fontAlgn="base">
              <a:spcBef>
                <a:spcPct val="0"/>
              </a:spcBef>
              <a:spcAft>
                <a:spcPct val="0"/>
              </a:spcAft>
              <a:defRPr sz="4400">
                <a:solidFill>
                  <a:schemeClr val="tx2"/>
                </a:solidFill>
                <a:latin typeface="Tahoma" pitchFamily="34" charset="0"/>
                <a:cs typeface="Times New Roman (Arabic)" charset="-78"/>
              </a:defRPr>
            </a:lvl9pPr>
          </a:lstStyle>
          <a:p>
            <a:pPr algn="ctr">
              <a:defRPr/>
            </a:pPr>
            <a:r>
              <a:rPr lang="ar-JO" sz="3200" b="1" kern="0" dirty="0" smtClean="0">
                <a:solidFill>
                  <a:srgbClr val="333399"/>
                </a:solidFill>
                <a:latin typeface="Tahoma"/>
              </a:rPr>
              <a:t>مؤشرات ال</a:t>
            </a:r>
            <a:r>
              <a:rPr lang="ar-IQ" sz="3200" b="1" kern="0" dirty="0" smtClean="0">
                <a:solidFill>
                  <a:srgbClr val="333399"/>
                </a:solidFill>
                <a:latin typeface="Tahoma"/>
              </a:rPr>
              <a:t>أ</a:t>
            </a:r>
            <a:r>
              <a:rPr lang="ar-JO" sz="3200" b="1" kern="0" dirty="0" smtClean="0">
                <a:solidFill>
                  <a:srgbClr val="333399"/>
                </a:solidFill>
                <a:latin typeface="Tahoma"/>
              </a:rPr>
              <a:t>داء للتعلم عن بعد في </a:t>
            </a:r>
            <a:r>
              <a:rPr lang="ar-JO" sz="3600" b="1" kern="0" dirty="0" smtClean="0">
                <a:solidFill>
                  <a:srgbClr val="333399"/>
                </a:solidFill>
                <a:latin typeface="Tahoma"/>
              </a:rPr>
              <a:t>الجامعات العربية</a:t>
            </a:r>
          </a:p>
          <a:p>
            <a:pPr algn="ctr">
              <a:defRPr/>
            </a:pPr>
            <a:r>
              <a:rPr lang="en-US" sz="1600" b="1" kern="0" dirty="0">
                <a:solidFill>
                  <a:srgbClr val="333399"/>
                </a:solidFill>
                <a:latin typeface="Tahoma"/>
              </a:rPr>
              <a:t>Performance indicators for distance learning in Arab universities</a:t>
            </a:r>
            <a:endParaRPr lang="ar-JO" sz="1600" b="1" kern="0" dirty="0" smtClean="0">
              <a:solidFill>
                <a:srgbClr val="333399"/>
              </a:solidFill>
              <a:latin typeface="Tahoma"/>
            </a:endParaRPr>
          </a:p>
          <a:p>
            <a:pPr algn="ctr">
              <a:defRPr/>
            </a:pPr>
            <a:endParaRPr lang="en-US" sz="3600" b="1" kern="0" dirty="0">
              <a:solidFill>
                <a:srgbClr val="333399"/>
              </a:solidFill>
              <a:latin typeface="Tahoma"/>
            </a:endParaRPr>
          </a:p>
        </p:txBody>
      </p:sp>
      <p:sp>
        <p:nvSpPr>
          <p:cNvPr id="17" name="Subtitle 2"/>
          <p:cNvSpPr txBox="1">
            <a:spLocks/>
          </p:cNvSpPr>
          <p:nvPr/>
        </p:nvSpPr>
        <p:spPr bwMode="auto">
          <a:xfrm>
            <a:off x="1732788" y="4351166"/>
            <a:ext cx="6400800" cy="12321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1" eaLnBrk="0" fontAlgn="base" hangingPunct="0">
              <a:spcBef>
                <a:spcPct val="20000"/>
              </a:spcBef>
              <a:spcAft>
                <a:spcPct val="0"/>
              </a:spcAft>
              <a:buClr>
                <a:schemeClr val="folHlink"/>
              </a:buClr>
              <a:buSzPct val="60000"/>
              <a:buFont typeface="Wingdings" pitchFamily="2" charset="2"/>
              <a:buNone/>
              <a:defRPr sz="3200">
                <a:solidFill>
                  <a:schemeClr val="tx1"/>
                </a:solidFill>
                <a:latin typeface="+mn-lt"/>
                <a:ea typeface="+mn-ea"/>
                <a:cs typeface="+mn-cs"/>
              </a:defRPr>
            </a:lvl1pPr>
            <a:lvl2pPr marL="742950" indent="-285750" algn="r" rtl="1" eaLnBrk="0" fontAlgn="base" hangingPunct="0">
              <a:spcBef>
                <a:spcPct val="20000"/>
              </a:spcBef>
              <a:spcAft>
                <a:spcPct val="0"/>
              </a:spcAft>
              <a:buClr>
                <a:schemeClr val="hlink"/>
              </a:buClr>
              <a:buSzPct val="55000"/>
              <a:buFont typeface="Wingdings" pitchFamily="2" charset="2"/>
              <a:buChar char="n"/>
              <a:defRPr sz="2800">
                <a:solidFill>
                  <a:schemeClr val="tx1"/>
                </a:solidFill>
                <a:latin typeface="+mn-lt"/>
                <a:cs typeface="+mn-cs"/>
              </a:defRPr>
            </a:lvl2pPr>
            <a:lvl3pPr marL="1143000" indent="-228600" algn="r" rtl="1" eaLnBrk="0" fontAlgn="base" hangingPunct="0">
              <a:spcBef>
                <a:spcPct val="20000"/>
              </a:spcBef>
              <a:spcAft>
                <a:spcPct val="0"/>
              </a:spcAft>
              <a:buClr>
                <a:schemeClr val="folHlink"/>
              </a:buClr>
              <a:buSzPct val="50000"/>
              <a:buFont typeface="Wingdings" pitchFamily="2" charset="2"/>
              <a:buChar char="n"/>
              <a:defRPr sz="2400">
                <a:solidFill>
                  <a:schemeClr val="tx1"/>
                </a:solidFill>
                <a:latin typeface="+mn-lt"/>
                <a:cs typeface="+mn-cs"/>
              </a:defRPr>
            </a:lvl3pPr>
            <a:lvl4pPr marL="1600200" indent="-228600" algn="r" rtl="1" eaLnBrk="0" fontAlgn="base" hangingPunct="0">
              <a:spcBef>
                <a:spcPct val="20000"/>
              </a:spcBef>
              <a:spcAft>
                <a:spcPct val="0"/>
              </a:spcAft>
              <a:buClr>
                <a:schemeClr val="accent2"/>
              </a:buClr>
              <a:buSzPct val="55000"/>
              <a:buFont typeface="Wingdings" pitchFamily="2" charset="2"/>
              <a:buChar char="n"/>
              <a:defRPr sz="2000">
                <a:solidFill>
                  <a:schemeClr val="tx1"/>
                </a:solidFill>
                <a:latin typeface="+mn-lt"/>
                <a:cs typeface="+mn-cs"/>
              </a:defRPr>
            </a:lvl4pPr>
            <a:lvl5pPr marL="2057400" indent="-228600" algn="r" rtl="1"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mn-lt"/>
                <a:cs typeface="+mn-cs"/>
              </a:defRPr>
            </a:lvl5pPr>
            <a:lvl6pPr marL="2514600" indent="-228600" algn="r" rtl="1" fontAlgn="base">
              <a:spcBef>
                <a:spcPct val="20000"/>
              </a:spcBef>
              <a:spcAft>
                <a:spcPct val="0"/>
              </a:spcAft>
              <a:buClr>
                <a:schemeClr val="accent1"/>
              </a:buClr>
              <a:buSzPct val="50000"/>
              <a:buFont typeface="Wingdings" pitchFamily="2" charset="2"/>
              <a:buChar char="n"/>
              <a:defRPr sz="2000">
                <a:solidFill>
                  <a:schemeClr val="tx1"/>
                </a:solidFill>
                <a:latin typeface="+mn-lt"/>
                <a:cs typeface="+mn-cs"/>
              </a:defRPr>
            </a:lvl6pPr>
            <a:lvl7pPr marL="2971800" indent="-228600" algn="r" rtl="1" fontAlgn="base">
              <a:spcBef>
                <a:spcPct val="20000"/>
              </a:spcBef>
              <a:spcAft>
                <a:spcPct val="0"/>
              </a:spcAft>
              <a:buClr>
                <a:schemeClr val="accent1"/>
              </a:buClr>
              <a:buSzPct val="50000"/>
              <a:buFont typeface="Wingdings" pitchFamily="2" charset="2"/>
              <a:buChar char="n"/>
              <a:defRPr sz="2000">
                <a:solidFill>
                  <a:schemeClr val="tx1"/>
                </a:solidFill>
                <a:latin typeface="+mn-lt"/>
                <a:cs typeface="+mn-cs"/>
              </a:defRPr>
            </a:lvl7pPr>
            <a:lvl8pPr marL="3429000" indent="-228600" algn="r" rtl="1" fontAlgn="base">
              <a:spcBef>
                <a:spcPct val="20000"/>
              </a:spcBef>
              <a:spcAft>
                <a:spcPct val="0"/>
              </a:spcAft>
              <a:buClr>
                <a:schemeClr val="accent1"/>
              </a:buClr>
              <a:buSzPct val="50000"/>
              <a:buFont typeface="Wingdings" pitchFamily="2" charset="2"/>
              <a:buChar char="n"/>
              <a:defRPr sz="2000">
                <a:solidFill>
                  <a:schemeClr val="tx1"/>
                </a:solidFill>
                <a:latin typeface="+mn-lt"/>
                <a:cs typeface="+mn-cs"/>
              </a:defRPr>
            </a:lvl8pPr>
            <a:lvl9pPr marL="3886200" indent="-228600" algn="r" rtl="1" fontAlgn="base">
              <a:spcBef>
                <a:spcPct val="20000"/>
              </a:spcBef>
              <a:spcAft>
                <a:spcPct val="0"/>
              </a:spcAft>
              <a:buClr>
                <a:schemeClr val="accent1"/>
              </a:buClr>
              <a:buSzPct val="50000"/>
              <a:buFont typeface="Wingdings" pitchFamily="2" charset="2"/>
              <a:buChar char="n"/>
              <a:defRPr sz="2000">
                <a:solidFill>
                  <a:schemeClr val="tx1"/>
                </a:solidFill>
                <a:latin typeface="+mn-lt"/>
                <a:cs typeface="+mn-cs"/>
              </a:defRPr>
            </a:lvl9pPr>
          </a:lstStyle>
          <a:p>
            <a:pPr>
              <a:buClr>
                <a:srgbClr val="3333CC"/>
              </a:buClr>
              <a:defRPr/>
            </a:pPr>
            <a:r>
              <a:rPr lang="ar-SA" sz="2400" b="1" kern="0" dirty="0" smtClean="0">
                <a:solidFill>
                  <a:srgbClr val="000000"/>
                </a:solidFill>
                <a:latin typeface="Tahoma"/>
              </a:rPr>
              <a:t>أ. </a:t>
            </a:r>
            <a:r>
              <a:rPr lang="ar-JO" sz="2400" b="1" kern="0" dirty="0" smtClean="0">
                <a:solidFill>
                  <a:srgbClr val="000000"/>
                </a:solidFill>
                <a:latin typeface="Tahoma"/>
              </a:rPr>
              <a:t>د</a:t>
            </a:r>
            <a:r>
              <a:rPr lang="ar-SA" sz="2400" b="1" kern="0" dirty="0" smtClean="0">
                <a:solidFill>
                  <a:srgbClr val="000000"/>
                </a:solidFill>
                <a:latin typeface="Tahoma"/>
              </a:rPr>
              <a:t>.</a:t>
            </a:r>
            <a:r>
              <a:rPr lang="ar-JO" sz="2400" b="1" kern="0" dirty="0" smtClean="0">
                <a:solidFill>
                  <a:srgbClr val="000000"/>
                </a:solidFill>
                <a:latin typeface="Tahoma"/>
              </a:rPr>
              <a:t> عبدالرحيم الحنيطي</a:t>
            </a:r>
          </a:p>
          <a:p>
            <a:pPr>
              <a:buClr>
                <a:srgbClr val="3333CC"/>
              </a:buClr>
              <a:defRPr/>
            </a:pPr>
            <a:r>
              <a:rPr lang="ar-JO" sz="2400" b="1" kern="0" dirty="0" smtClean="0">
                <a:solidFill>
                  <a:srgbClr val="000000"/>
                </a:solidFill>
                <a:latin typeface="Tahoma"/>
              </a:rPr>
              <a:t>الامين العام المساعد لاتحاد الجامعات العربية</a:t>
            </a:r>
            <a:endParaRPr lang="en-US" sz="2400" b="1" kern="0" dirty="0">
              <a:solidFill>
                <a:srgbClr val="000000"/>
              </a:solidFill>
              <a:latin typeface="Tahoma"/>
            </a:endParaRPr>
          </a:p>
        </p:txBody>
      </p:sp>
      <p:pic>
        <p:nvPicPr>
          <p:cNvPr id="2" name="Picture 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120" y="254050"/>
            <a:ext cx="1012095" cy="978359"/>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19" name="Picture 18"/>
          <p:cNvPicPr>
            <a:picLocks noChangeAspect="1"/>
          </p:cNvPicPr>
          <p:nvPr/>
        </p:nvPicPr>
        <p:blipFill rotWithShape="1">
          <a:blip r:embed="rId5" cstate="print">
            <a:duotone>
              <a:schemeClr val="accent1">
                <a:shade val="45000"/>
                <a:satMod val="135000"/>
              </a:schemeClr>
              <a:prstClr val="white"/>
            </a:duotone>
            <a:extLst>
              <a:ext uri="{28A0092B-C50C-407E-A947-70E740481C1C}">
                <a14:useLocalDpi xmlns:a14="http://schemas.microsoft.com/office/drawing/2010/main" val="0"/>
              </a:ext>
            </a:extLst>
          </a:blip>
          <a:srcRect l="20430" r="20000"/>
          <a:stretch/>
        </p:blipFill>
        <p:spPr>
          <a:xfrm>
            <a:off x="-70080" y="5170714"/>
            <a:ext cx="1127356" cy="900117"/>
          </a:xfrm>
          <a:prstGeom prst="rect">
            <a:avLst/>
          </a:prstGeom>
          <a:ln>
            <a:noFill/>
          </a:ln>
          <a:effectLst>
            <a:softEdge rad="112500"/>
          </a:effectLst>
        </p:spPr>
      </p:pic>
    </p:spTree>
    <p:extLst>
      <p:ext uri="{BB962C8B-B14F-4D97-AF65-F5344CB8AC3E}">
        <p14:creationId xmlns:p14="http://schemas.microsoft.com/office/powerpoint/2010/main" val="133204415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a:xfrm>
            <a:off x="8207828" y="6133197"/>
            <a:ext cx="511629" cy="365125"/>
          </a:xfrm>
        </p:spPr>
        <p:txBody>
          <a:bodyPr/>
          <a:lstStyle/>
          <a:p>
            <a:pPr algn="ctr"/>
            <a:r>
              <a:rPr lang="en-US" sz="1400" b="1" dirty="0" smtClean="0">
                <a:solidFill>
                  <a:schemeClr val="tx1"/>
                </a:solidFill>
                <a:cs typeface="+mj-cs"/>
              </a:rPr>
              <a:t>(</a:t>
            </a:r>
            <a:fld id="{885CCB30-A039-4732-AE4F-E99C64360F7A}" type="slidenum">
              <a:rPr lang="en-US" sz="1400" b="1" smtClean="0">
                <a:solidFill>
                  <a:schemeClr val="tx1"/>
                </a:solidFill>
                <a:cs typeface="+mj-cs"/>
              </a:rPr>
              <a:pPr algn="ctr"/>
              <a:t>10</a:t>
            </a:fld>
            <a:r>
              <a:rPr lang="en-US" sz="1400" b="1" dirty="0" smtClean="0">
                <a:solidFill>
                  <a:schemeClr val="tx1"/>
                </a:solidFill>
                <a:cs typeface="+mj-cs"/>
              </a:rPr>
              <a:t>)</a:t>
            </a:r>
            <a:endParaRPr lang="en-US" sz="1400" b="1" dirty="0">
              <a:solidFill>
                <a:schemeClr val="tx1"/>
              </a:solidFill>
              <a:cs typeface="+mj-cs"/>
            </a:endParaRPr>
          </a:p>
        </p:txBody>
      </p:sp>
      <p:sp>
        <p:nvSpPr>
          <p:cNvPr id="6" name="Rectangle 5"/>
          <p:cNvSpPr/>
          <p:nvPr/>
        </p:nvSpPr>
        <p:spPr>
          <a:xfrm>
            <a:off x="1" y="6070831"/>
            <a:ext cx="9144000" cy="446314"/>
          </a:xfrm>
          <a:prstGeom prst="rect">
            <a:avLst/>
          </a:prstGeom>
          <a:noFill/>
          <a:ln>
            <a:solidFill>
              <a:srgbClr val="00B0F0"/>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smtClean="0">
                <a:solidFill>
                  <a:srgbClr val="002060"/>
                </a:solidFill>
              </a:rPr>
              <a:t>          www.aaru.edu.jo                           secgen@aaru.edu.jo</a:t>
            </a:r>
            <a:endParaRPr lang="en-US" sz="2000" b="1" dirty="0">
              <a:solidFill>
                <a:srgbClr val="002060"/>
              </a:solidFill>
            </a:endParaRPr>
          </a:p>
        </p:txBody>
      </p:sp>
      <p:sp>
        <p:nvSpPr>
          <p:cNvPr id="7" name="Rectangle 6"/>
          <p:cNvSpPr/>
          <p:nvPr/>
        </p:nvSpPr>
        <p:spPr>
          <a:xfrm>
            <a:off x="0" y="0"/>
            <a:ext cx="988790" cy="6858000"/>
          </a:xfrm>
          <a:prstGeom prst="rect">
            <a:avLst/>
          </a:prstGeom>
          <a:pattFill prst="ltHorz">
            <a:fgClr>
              <a:schemeClr val="accent5">
                <a:lumMod val="60000"/>
                <a:lumOff val="40000"/>
              </a:schemeClr>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350">
              <a:solidFill>
                <a:prstClr val="white"/>
              </a:solidFill>
            </a:endParaRPr>
          </a:p>
        </p:txBody>
      </p:sp>
      <p:sp>
        <p:nvSpPr>
          <p:cNvPr id="8" name="Rectangle 7"/>
          <p:cNvSpPr/>
          <p:nvPr/>
        </p:nvSpPr>
        <p:spPr>
          <a:xfrm>
            <a:off x="981997" y="445671"/>
            <a:ext cx="1521717" cy="307777"/>
          </a:xfrm>
          <a:prstGeom prst="rect">
            <a:avLst/>
          </a:prstGeom>
          <a:noFill/>
        </p:spPr>
        <p:txBody>
          <a:bodyPr wrap="square" lIns="91440" tIns="45720" rIns="91440" bIns="45720">
            <a:spAutoFit/>
          </a:bodyPr>
          <a:lstStyle/>
          <a:p>
            <a:r>
              <a:rPr lang="ar-SA" altLang="en-US" sz="1400" b="1" dirty="0" smtClean="0">
                <a:ln w="0"/>
                <a:solidFill>
                  <a:prstClr val="black"/>
                </a:solidFill>
                <a:effectLst>
                  <a:outerShdw blurRad="38100" dist="19050" dir="2700000" algn="tl" rotWithShape="0">
                    <a:prstClr val="black">
                      <a:alpha val="40000"/>
                    </a:prstClr>
                  </a:outerShdw>
                </a:effectLst>
              </a:rPr>
              <a:t>اتحاد الجامعات العربية</a:t>
            </a:r>
            <a:endParaRPr lang="en-US" altLang="en-US" sz="1000" b="1" dirty="0">
              <a:ln w="0"/>
              <a:solidFill>
                <a:prstClr val="black"/>
              </a:solidFill>
              <a:effectLst>
                <a:outerShdw blurRad="38100" dist="19050" dir="2700000" algn="tl" rotWithShape="0">
                  <a:prstClr val="black">
                    <a:alpha val="40000"/>
                  </a:prstClr>
                </a:outerShdw>
              </a:effectLst>
            </a:endParaRPr>
          </a:p>
        </p:txBody>
      </p:sp>
      <p:sp>
        <p:nvSpPr>
          <p:cNvPr id="9" name="Rectangle 8"/>
          <p:cNvSpPr/>
          <p:nvPr/>
        </p:nvSpPr>
        <p:spPr>
          <a:xfrm>
            <a:off x="956131" y="663095"/>
            <a:ext cx="2214653" cy="276999"/>
          </a:xfrm>
          <a:prstGeom prst="rect">
            <a:avLst/>
          </a:prstGeom>
          <a:noFill/>
        </p:spPr>
        <p:txBody>
          <a:bodyPr wrap="square" lIns="91440" tIns="45720" rIns="91440" bIns="45720">
            <a:spAutoFit/>
            <a:scene3d>
              <a:camera prst="orthographicFront"/>
              <a:lightRig rig="harsh" dir="t"/>
            </a:scene3d>
            <a:sp3d extrusionH="57150" prstMaterial="matte">
              <a:bevelT w="63500" h="12700" prst="angle"/>
              <a:contourClr>
                <a:schemeClr val="bg1">
                  <a:lumMod val="65000"/>
                </a:schemeClr>
              </a:contourClr>
            </a:sp3d>
          </a:bodyPr>
          <a:lstStyle/>
          <a:p>
            <a:r>
              <a:rPr lang="en-US" altLang="en-US" sz="1200" b="1" dirty="0" smtClean="0">
                <a:ln/>
                <a:solidFill>
                  <a:srgbClr val="002060"/>
                </a:solidFill>
              </a:rPr>
              <a:t>Association of Arab Universities</a:t>
            </a:r>
            <a:endParaRPr lang="en-US" altLang="en-US" sz="900" b="1" dirty="0">
              <a:ln/>
              <a:solidFill>
                <a:srgbClr val="002060"/>
              </a:solidFill>
            </a:endParaRPr>
          </a:p>
        </p:txBody>
      </p:sp>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120" y="254050"/>
            <a:ext cx="1012095" cy="978359"/>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11" name="Picture 10"/>
          <p:cNvPicPr>
            <a:picLocks noChangeAspect="1"/>
          </p:cNvPicPr>
          <p:nvPr/>
        </p:nvPicPr>
        <p:blipFill rotWithShape="1">
          <a:blip r:embed="rId3" cstate="print">
            <a:duotone>
              <a:schemeClr val="accent1">
                <a:shade val="45000"/>
                <a:satMod val="135000"/>
              </a:schemeClr>
              <a:prstClr val="white"/>
            </a:duotone>
            <a:extLst>
              <a:ext uri="{28A0092B-C50C-407E-A947-70E740481C1C}">
                <a14:useLocalDpi xmlns:a14="http://schemas.microsoft.com/office/drawing/2010/main" val="0"/>
              </a:ext>
            </a:extLst>
          </a:blip>
          <a:srcRect l="20430" r="20000"/>
          <a:stretch/>
        </p:blipFill>
        <p:spPr>
          <a:xfrm>
            <a:off x="-70080" y="5170714"/>
            <a:ext cx="1127356" cy="900117"/>
          </a:xfrm>
          <a:prstGeom prst="rect">
            <a:avLst/>
          </a:prstGeom>
          <a:ln>
            <a:noFill/>
          </a:ln>
          <a:effectLst>
            <a:softEdge rad="112500"/>
          </a:effectLst>
        </p:spPr>
      </p:pic>
      <p:sp>
        <p:nvSpPr>
          <p:cNvPr id="15" name="Title 1"/>
          <p:cNvSpPr>
            <a:spLocks noGrp="1"/>
          </p:cNvSpPr>
          <p:nvPr>
            <p:ph type="title"/>
          </p:nvPr>
        </p:nvSpPr>
        <p:spPr>
          <a:xfrm>
            <a:off x="832757" y="995581"/>
            <a:ext cx="7886700" cy="908503"/>
          </a:xfrm>
        </p:spPr>
        <p:txBody>
          <a:bodyPr>
            <a:normAutofit/>
          </a:bodyPr>
          <a:lstStyle/>
          <a:p>
            <a:pPr algn="ctr"/>
            <a:r>
              <a:rPr lang="ar-JO" sz="2400" b="1" dirty="0">
                <a:solidFill>
                  <a:srgbClr val="002060"/>
                </a:solidFill>
              </a:rPr>
              <a:t>محاور ومجالات مؤشرات أداء التعلم عن بعد</a:t>
            </a:r>
            <a:r>
              <a:rPr lang="en-US" sz="2400" b="1" dirty="0">
                <a:solidFill>
                  <a:srgbClr val="002060"/>
                </a:solidFill>
              </a:rPr>
              <a:t/>
            </a:r>
            <a:br>
              <a:rPr lang="en-US" sz="2400" b="1" dirty="0">
                <a:solidFill>
                  <a:srgbClr val="002060"/>
                </a:solidFill>
              </a:rPr>
            </a:br>
            <a:r>
              <a:rPr lang="en-US" sz="2400" b="1" dirty="0">
                <a:solidFill>
                  <a:srgbClr val="002060"/>
                </a:solidFill>
              </a:rPr>
              <a:t>Domains of performance indicators of distance learning</a:t>
            </a:r>
          </a:p>
        </p:txBody>
      </p:sp>
      <p:sp>
        <p:nvSpPr>
          <p:cNvPr id="16" name="Content Placeholder 2"/>
          <p:cNvSpPr>
            <a:spLocks noGrp="1"/>
          </p:cNvSpPr>
          <p:nvPr>
            <p:ph sz="half" idx="1"/>
          </p:nvPr>
        </p:nvSpPr>
        <p:spPr>
          <a:xfrm>
            <a:off x="5091562" y="2374336"/>
            <a:ext cx="3556907" cy="2485119"/>
          </a:xfrm>
        </p:spPr>
        <p:txBody>
          <a:bodyPr>
            <a:normAutofit/>
          </a:bodyPr>
          <a:lstStyle/>
          <a:p>
            <a:pPr marL="0" indent="0" algn="r" rtl="1">
              <a:buNone/>
            </a:pPr>
            <a:r>
              <a:rPr lang="ar-JO" dirty="0"/>
              <a:t>المحور </a:t>
            </a:r>
            <a:r>
              <a:rPr lang="ar-JO" dirty="0" smtClean="0"/>
              <a:t>الرابع:</a:t>
            </a:r>
            <a:r>
              <a:rPr lang="ar-IQ" dirty="0" smtClean="0"/>
              <a:t> </a:t>
            </a:r>
            <a:r>
              <a:rPr lang="ar-JO" dirty="0" smtClean="0"/>
              <a:t>معايير </a:t>
            </a:r>
            <a:r>
              <a:rPr lang="ar-JO" dirty="0"/>
              <a:t>ومؤشرات جودة  الاداء الاكاديمي </a:t>
            </a:r>
            <a:r>
              <a:rPr lang="ar-JO" dirty="0" smtClean="0"/>
              <a:t>والتطوير </a:t>
            </a:r>
            <a:r>
              <a:rPr lang="ar-JO" dirty="0"/>
              <a:t>الاكاديمي والمهني لاعضاء الهيئة التدريسية في عرض المحتوى </a:t>
            </a:r>
            <a:r>
              <a:rPr lang="ar-JO" dirty="0" smtClean="0"/>
              <a:t>التعليمي</a:t>
            </a:r>
            <a:r>
              <a:rPr lang="en-US" dirty="0" smtClean="0"/>
              <a:t> </a:t>
            </a:r>
            <a:r>
              <a:rPr lang="ar-JO" dirty="0" smtClean="0"/>
              <a:t> </a:t>
            </a:r>
            <a:r>
              <a:rPr lang="en-US" dirty="0"/>
              <a:t> 7</a:t>
            </a:r>
            <a:r>
              <a:rPr lang="ar-JO" dirty="0" smtClean="0"/>
              <a:t>مؤشرات</a:t>
            </a:r>
            <a:endParaRPr lang="en-US" dirty="0" smtClean="0"/>
          </a:p>
          <a:p>
            <a:pPr marL="0" indent="0" algn="just" rtl="1">
              <a:buNone/>
            </a:pPr>
            <a:endParaRPr lang="en-US" dirty="0"/>
          </a:p>
          <a:p>
            <a:pPr marL="0" indent="0" algn="just" rtl="1">
              <a:buNone/>
            </a:pPr>
            <a:r>
              <a:rPr lang="ar-JO" dirty="0" smtClean="0"/>
              <a:t>المحور الخامس : </a:t>
            </a:r>
            <a:r>
              <a:rPr lang="ar-JO" dirty="0"/>
              <a:t>طرق تقييم الطالب </a:t>
            </a:r>
            <a:r>
              <a:rPr lang="ar-JO" dirty="0" smtClean="0"/>
              <a:t>وجودتها 9 مؤشرات</a:t>
            </a:r>
            <a:endParaRPr lang="ar-JO" dirty="0"/>
          </a:p>
          <a:p>
            <a:pPr marL="0" indent="0" algn="just" rtl="1">
              <a:buNone/>
            </a:pPr>
            <a:endParaRPr lang="en-US" dirty="0"/>
          </a:p>
        </p:txBody>
      </p:sp>
      <p:sp>
        <p:nvSpPr>
          <p:cNvPr id="20" name="Content Placeholder 3"/>
          <p:cNvSpPr>
            <a:spLocks noGrp="1"/>
          </p:cNvSpPr>
          <p:nvPr>
            <p:ph sz="half" idx="2"/>
          </p:nvPr>
        </p:nvSpPr>
        <p:spPr>
          <a:xfrm>
            <a:off x="1214438" y="2146984"/>
            <a:ext cx="3651476" cy="3372073"/>
          </a:xfrm>
        </p:spPr>
        <p:txBody>
          <a:bodyPr>
            <a:normAutofit/>
          </a:bodyPr>
          <a:lstStyle/>
          <a:p>
            <a:pPr marL="0" indent="0">
              <a:buNone/>
            </a:pPr>
            <a:r>
              <a:rPr lang="en-US" sz="2000" dirty="0"/>
              <a:t>The fourth </a:t>
            </a:r>
            <a:r>
              <a:rPr lang="en-US" sz="2000" dirty="0" smtClean="0"/>
              <a:t>domain: </a:t>
            </a:r>
            <a:r>
              <a:rPr lang="en-US" sz="2000" dirty="0"/>
              <a:t>Standards and indicators of the quality of academic performance and academic and professional development of faculty members in presenting educational </a:t>
            </a:r>
            <a:r>
              <a:rPr lang="en-US" sz="2000" dirty="0" smtClean="0"/>
              <a:t>content.7</a:t>
            </a:r>
            <a:r>
              <a:rPr lang="ar-JO" sz="2000" dirty="0" smtClean="0"/>
              <a:t> </a:t>
            </a:r>
            <a:r>
              <a:rPr lang="en-US" sz="2000" dirty="0" smtClean="0"/>
              <a:t> indicators</a:t>
            </a:r>
          </a:p>
          <a:p>
            <a:pPr marL="0" indent="0">
              <a:buNone/>
            </a:pPr>
            <a:r>
              <a:rPr lang="en-US" sz="2000" dirty="0" smtClean="0"/>
              <a:t>Fifth domain: </a:t>
            </a:r>
            <a:r>
              <a:rPr lang="en-US" sz="2000" dirty="0"/>
              <a:t>Student evaluation methods and their </a:t>
            </a:r>
            <a:r>
              <a:rPr lang="en-US" sz="2000" dirty="0" smtClean="0"/>
              <a:t>quality . 9 indicators.</a:t>
            </a:r>
            <a:endParaRPr lang="en-US" sz="2000" dirty="0"/>
          </a:p>
        </p:txBody>
      </p:sp>
    </p:spTree>
    <p:extLst>
      <p:ext uri="{BB962C8B-B14F-4D97-AF65-F5344CB8AC3E}">
        <p14:creationId xmlns:p14="http://schemas.microsoft.com/office/powerpoint/2010/main" val="309654973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a:xfrm>
            <a:off x="8207828" y="6133197"/>
            <a:ext cx="511629" cy="365125"/>
          </a:xfrm>
        </p:spPr>
        <p:txBody>
          <a:bodyPr/>
          <a:lstStyle/>
          <a:p>
            <a:pPr algn="ctr"/>
            <a:r>
              <a:rPr lang="en-US" sz="1400" b="1" dirty="0" smtClean="0">
                <a:solidFill>
                  <a:schemeClr val="tx1"/>
                </a:solidFill>
                <a:cs typeface="+mj-cs"/>
              </a:rPr>
              <a:t>(</a:t>
            </a:r>
            <a:fld id="{885CCB30-A039-4732-AE4F-E99C64360F7A}" type="slidenum">
              <a:rPr lang="en-US" sz="1400" b="1" smtClean="0">
                <a:solidFill>
                  <a:schemeClr val="tx1"/>
                </a:solidFill>
                <a:cs typeface="+mj-cs"/>
              </a:rPr>
              <a:pPr algn="ctr"/>
              <a:t>11</a:t>
            </a:fld>
            <a:r>
              <a:rPr lang="en-US" sz="1400" b="1" dirty="0" smtClean="0">
                <a:solidFill>
                  <a:schemeClr val="tx1"/>
                </a:solidFill>
                <a:cs typeface="+mj-cs"/>
              </a:rPr>
              <a:t>)</a:t>
            </a:r>
            <a:endParaRPr lang="en-US" sz="1400" b="1" dirty="0">
              <a:solidFill>
                <a:schemeClr val="tx1"/>
              </a:solidFill>
              <a:cs typeface="+mj-cs"/>
            </a:endParaRPr>
          </a:p>
        </p:txBody>
      </p:sp>
      <p:sp>
        <p:nvSpPr>
          <p:cNvPr id="6" name="Rectangle 5"/>
          <p:cNvSpPr/>
          <p:nvPr/>
        </p:nvSpPr>
        <p:spPr>
          <a:xfrm>
            <a:off x="1" y="6070831"/>
            <a:ext cx="9144000" cy="446314"/>
          </a:xfrm>
          <a:prstGeom prst="rect">
            <a:avLst/>
          </a:prstGeom>
          <a:noFill/>
          <a:ln>
            <a:solidFill>
              <a:srgbClr val="00B0F0"/>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smtClean="0">
                <a:solidFill>
                  <a:srgbClr val="002060"/>
                </a:solidFill>
              </a:rPr>
              <a:t>          www.aaru.edu.jo                           secgen@aaru.edu.jo</a:t>
            </a:r>
            <a:endParaRPr lang="en-US" sz="2000" b="1" dirty="0">
              <a:solidFill>
                <a:srgbClr val="002060"/>
              </a:solidFill>
            </a:endParaRPr>
          </a:p>
        </p:txBody>
      </p:sp>
      <p:sp>
        <p:nvSpPr>
          <p:cNvPr id="7" name="Rectangle 6"/>
          <p:cNvSpPr/>
          <p:nvPr/>
        </p:nvSpPr>
        <p:spPr>
          <a:xfrm>
            <a:off x="0" y="0"/>
            <a:ext cx="988790" cy="6858000"/>
          </a:xfrm>
          <a:prstGeom prst="rect">
            <a:avLst/>
          </a:prstGeom>
          <a:pattFill prst="ltHorz">
            <a:fgClr>
              <a:schemeClr val="accent5">
                <a:lumMod val="60000"/>
                <a:lumOff val="40000"/>
              </a:schemeClr>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350">
              <a:solidFill>
                <a:prstClr val="white"/>
              </a:solidFill>
            </a:endParaRPr>
          </a:p>
        </p:txBody>
      </p:sp>
      <p:sp>
        <p:nvSpPr>
          <p:cNvPr id="8" name="Rectangle 7"/>
          <p:cNvSpPr/>
          <p:nvPr/>
        </p:nvSpPr>
        <p:spPr>
          <a:xfrm>
            <a:off x="981997" y="445671"/>
            <a:ext cx="1521717" cy="307777"/>
          </a:xfrm>
          <a:prstGeom prst="rect">
            <a:avLst/>
          </a:prstGeom>
          <a:noFill/>
        </p:spPr>
        <p:txBody>
          <a:bodyPr wrap="square" lIns="91440" tIns="45720" rIns="91440" bIns="45720">
            <a:spAutoFit/>
          </a:bodyPr>
          <a:lstStyle/>
          <a:p>
            <a:r>
              <a:rPr lang="ar-SA" altLang="en-US" sz="1400" b="1" dirty="0" smtClean="0">
                <a:ln w="0"/>
                <a:solidFill>
                  <a:prstClr val="black"/>
                </a:solidFill>
                <a:effectLst>
                  <a:outerShdw blurRad="38100" dist="19050" dir="2700000" algn="tl" rotWithShape="0">
                    <a:prstClr val="black">
                      <a:alpha val="40000"/>
                    </a:prstClr>
                  </a:outerShdw>
                </a:effectLst>
              </a:rPr>
              <a:t>اتحاد الجامعات العربية</a:t>
            </a:r>
            <a:endParaRPr lang="en-US" altLang="en-US" sz="1000" b="1" dirty="0">
              <a:ln w="0"/>
              <a:solidFill>
                <a:prstClr val="black"/>
              </a:solidFill>
              <a:effectLst>
                <a:outerShdw blurRad="38100" dist="19050" dir="2700000" algn="tl" rotWithShape="0">
                  <a:prstClr val="black">
                    <a:alpha val="40000"/>
                  </a:prstClr>
                </a:outerShdw>
              </a:effectLst>
            </a:endParaRPr>
          </a:p>
        </p:txBody>
      </p:sp>
      <p:sp>
        <p:nvSpPr>
          <p:cNvPr id="9" name="Rectangle 8"/>
          <p:cNvSpPr/>
          <p:nvPr/>
        </p:nvSpPr>
        <p:spPr>
          <a:xfrm>
            <a:off x="956131" y="663095"/>
            <a:ext cx="2214653" cy="276999"/>
          </a:xfrm>
          <a:prstGeom prst="rect">
            <a:avLst/>
          </a:prstGeom>
          <a:noFill/>
        </p:spPr>
        <p:txBody>
          <a:bodyPr wrap="square" lIns="91440" tIns="45720" rIns="91440" bIns="45720">
            <a:spAutoFit/>
            <a:scene3d>
              <a:camera prst="orthographicFront"/>
              <a:lightRig rig="harsh" dir="t"/>
            </a:scene3d>
            <a:sp3d extrusionH="57150" prstMaterial="matte">
              <a:bevelT w="63500" h="12700" prst="angle"/>
              <a:contourClr>
                <a:schemeClr val="bg1">
                  <a:lumMod val="65000"/>
                </a:schemeClr>
              </a:contourClr>
            </a:sp3d>
          </a:bodyPr>
          <a:lstStyle/>
          <a:p>
            <a:r>
              <a:rPr lang="en-US" altLang="en-US" sz="1200" b="1" dirty="0" smtClean="0">
                <a:ln/>
                <a:solidFill>
                  <a:srgbClr val="002060"/>
                </a:solidFill>
              </a:rPr>
              <a:t>Association of Arab Universities</a:t>
            </a:r>
            <a:endParaRPr lang="en-US" altLang="en-US" sz="900" b="1" dirty="0">
              <a:ln/>
              <a:solidFill>
                <a:srgbClr val="002060"/>
              </a:solidFill>
            </a:endParaRPr>
          </a:p>
        </p:txBody>
      </p:sp>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120" y="254050"/>
            <a:ext cx="1012095" cy="978359"/>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11" name="Picture 10"/>
          <p:cNvPicPr>
            <a:picLocks noChangeAspect="1"/>
          </p:cNvPicPr>
          <p:nvPr/>
        </p:nvPicPr>
        <p:blipFill rotWithShape="1">
          <a:blip r:embed="rId3" cstate="print">
            <a:duotone>
              <a:schemeClr val="accent1">
                <a:shade val="45000"/>
                <a:satMod val="135000"/>
              </a:schemeClr>
              <a:prstClr val="white"/>
            </a:duotone>
            <a:extLst>
              <a:ext uri="{28A0092B-C50C-407E-A947-70E740481C1C}">
                <a14:useLocalDpi xmlns:a14="http://schemas.microsoft.com/office/drawing/2010/main" val="0"/>
              </a:ext>
            </a:extLst>
          </a:blip>
          <a:srcRect l="20430" r="20000"/>
          <a:stretch/>
        </p:blipFill>
        <p:spPr>
          <a:xfrm>
            <a:off x="-70080" y="5170714"/>
            <a:ext cx="1127356" cy="900117"/>
          </a:xfrm>
          <a:prstGeom prst="rect">
            <a:avLst/>
          </a:prstGeom>
          <a:ln>
            <a:noFill/>
          </a:ln>
          <a:effectLst>
            <a:softEdge rad="112500"/>
          </a:effectLst>
        </p:spPr>
      </p:pic>
      <p:pic>
        <p:nvPicPr>
          <p:cNvPr id="12" name="Picture 1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297329" y="940094"/>
            <a:ext cx="3257356" cy="2972107"/>
          </a:xfrm>
          <a:prstGeom prst="rect">
            <a:avLst/>
          </a:prstGeom>
        </p:spPr>
      </p:pic>
      <p:pic>
        <p:nvPicPr>
          <p:cNvPr id="13" name="Picture 12"/>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189393" y="1777797"/>
            <a:ext cx="3962781" cy="2641854"/>
          </a:xfrm>
          <a:prstGeom prst="rect">
            <a:avLst/>
          </a:prstGeom>
        </p:spPr>
      </p:pic>
    </p:spTree>
    <p:extLst>
      <p:ext uri="{BB962C8B-B14F-4D97-AF65-F5344CB8AC3E}">
        <p14:creationId xmlns:p14="http://schemas.microsoft.com/office/powerpoint/2010/main" val="238862504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5277534" y="1964421"/>
            <a:ext cx="3387494" cy="3315150"/>
          </a:xfrm>
        </p:spPr>
        <p:txBody>
          <a:bodyPr>
            <a:normAutofit fontScale="92500" lnSpcReduction="10000"/>
          </a:bodyPr>
          <a:lstStyle/>
          <a:p>
            <a:pPr marL="0" indent="0" algn="just" rtl="1">
              <a:buNone/>
            </a:pPr>
            <a:r>
              <a:rPr lang="ar-JO" dirty="0">
                <a:latin typeface="Sakkal Majalla" panose="02000000000000000000" pitchFamily="2" charset="-78"/>
              </a:rPr>
              <a:t>في ظل المحاولات العالمية للحد من انتشار فيروس كورونا المستجد (كوفيد-19) نجد أن  الكثير من الجامعات بما فيها الجامعات العربية قد اتخذت اجراءات سريعة للتفكير في كيفية استمرار العملية التعليمية، وهنا كان الملاذ الوحيد المتوفر للجميع هو التعلم عن بعد</a:t>
            </a:r>
          </a:p>
          <a:p>
            <a:pPr marL="0" indent="0" algn="just" rtl="1">
              <a:buNone/>
            </a:pPr>
            <a:r>
              <a:rPr lang="ar-JO" dirty="0" smtClean="0">
                <a:latin typeface="Sakkal Majalla" panose="02000000000000000000" pitchFamily="2" charset="-78"/>
              </a:rPr>
              <a:t>فقد </a:t>
            </a:r>
            <a:r>
              <a:rPr lang="ar-JO" dirty="0">
                <a:latin typeface="Sakkal Majalla" panose="02000000000000000000" pitchFamily="2" charset="-78"/>
              </a:rPr>
              <a:t>قامت الجامعات  ببناء منصات التعليم الإلكتروني بمختلف انواعها ووجهت الأساتذة لإثراء المحتوى الالكتروني بالانشطة والبرامج التعليمية والتدريبية المختلفة للاستفادة من الوسائل والتقنيات التي تتيحها منصات التعليم </a:t>
            </a:r>
            <a:r>
              <a:rPr lang="ar-JO" dirty="0" smtClean="0">
                <a:latin typeface="Sakkal Majalla" panose="02000000000000000000" pitchFamily="2" charset="-78"/>
              </a:rPr>
              <a:t>الالكتروني</a:t>
            </a:r>
            <a:endParaRPr lang="ar-JO" dirty="0">
              <a:latin typeface="Sakkal Majalla" panose="02000000000000000000" pitchFamily="2" charset="-78"/>
            </a:endParaRPr>
          </a:p>
        </p:txBody>
      </p:sp>
      <p:sp>
        <p:nvSpPr>
          <p:cNvPr id="4" name="Content Placeholder 3"/>
          <p:cNvSpPr>
            <a:spLocks noGrp="1"/>
          </p:cNvSpPr>
          <p:nvPr>
            <p:ph sz="half" idx="2"/>
          </p:nvPr>
        </p:nvSpPr>
        <p:spPr>
          <a:xfrm>
            <a:off x="1127356" y="2023842"/>
            <a:ext cx="3999815" cy="4351338"/>
          </a:xfrm>
        </p:spPr>
        <p:txBody>
          <a:bodyPr>
            <a:normAutofit fontScale="92500" lnSpcReduction="10000"/>
          </a:bodyPr>
          <a:lstStyle/>
          <a:p>
            <a:pPr marL="0" indent="0">
              <a:buNone/>
            </a:pPr>
            <a:r>
              <a:rPr lang="en-US" sz="1800" dirty="0">
                <a:ln w="0"/>
                <a:effectLst>
                  <a:outerShdw blurRad="38100" dist="19050" dir="2700000" algn="tl" rotWithShape="0">
                    <a:schemeClr val="dk1">
                      <a:alpha val="40000"/>
                    </a:schemeClr>
                  </a:outerShdw>
                </a:effectLst>
                <a:cs typeface="+mj-cs"/>
              </a:rPr>
              <a:t>In light of global attempts to limit the spread of the new Corona virus (Covid-19), </a:t>
            </a:r>
            <a:r>
              <a:rPr lang="en-US" sz="1800" dirty="0" smtClean="0">
                <a:ln w="0"/>
                <a:effectLst>
                  <a:outerShdw blurRad="38100" dist="19050" dir="2700000" algn="tl" rotWithShape="0">
                    <a:schemeClr val="dk1">
                      <a:alpha val="40000"/>
                    </a:schemeClr>
                  </a:outerShdw>
                </a:effectLst>
                <a:cs typeface="+mj-cs"/>
              </a:rPr>
              <a:t>many </a:t>
            </a:r>
            <a:r>
              <a:rPr lang="en-US" sz="1800" dirty="0">
                <a:ln w="0"/>
                <a:effectLst>
                  <a:outerShdw blurRad="38100" dist="19050" dir="2700000" algn="tl" rotWithShape="0">
                    <a:schemeClr val="dk1">
                      <a:alpha val="40000"/>
                    </a:schemeClr>
                  </a:outerShdw>
                </a:effectLst>
                <a:cs typeface="+mj-cs"/>
              </a:rPr>
              <a:t>universities, including Arab universities, have taken quick measures to think about how the educational process will continue, and here the only resort available to all is distance learning</a:t>
            </a:r>
            <a:r>
              <a:rPr lang="en-US" sz="1800" dirty="0" smtClean="0">
                <a:ln w="0"/>
                <a:effectLst>
                  <a:outerShdw blurRad="38100" dist="19050" dir="2700000" algn="tl" rotWithShape="0">
                    <a:schemeClr val="dk1">
                      <a:alpha val="40000"/>
                    </a:schemeClr>
                  </a:outerShdw>
                </a:effectLst>
                <a:cs typeface="+mj-cs"/>
              </a:rPr>
              <a:t>.</a:t>
            </a:r>
          </a:p>
          <a:p>
            <a:pPr marL="0" indent="0">
              <a:buNone/>
            </a:pPr>
            <a:endParaRPr lang="ar-JO" sz="600" dirty="0" smtClean="0">
              <a:ln w="0"/>
              <a:effectLst>
                <a:outerShdw blurRad="38100" dist="19050" dir="2700000" algn="tl" rotWithShape="0">
                  <a:schemeClr val="dk1">
                    <a:alpha val="40000"/>
                  </a:schemeClr>
                </a:outerShdw>
              </a:effectLst>
              <a:cs typeface="+mj-cs"/>
            </a:endParaRPr>
          </a:p>
          <a:p>
            <a:pPr marL="0" indent="0">
              <a:buNone/>
            </a:pPr>
            <a:r>
              <a:rPr lang="en-US" sz="1800" dirty="0">
                <a:ln w="0"/>
                <a:effectLst>
                  <a:outerShdw blurRad="38100" dist="19050" dir="2700000" algn="tl" rotWithShape="0">
                    <a:schemeClr val="dk1">
                      <a:alpha val="40000"/>
                    </a:schemeClr>
                  </a:outerShdw>
                </a:effectLst>
                <a:cs typeface="+mj-cs"/>
              </a:rPr>
              <a:t>Universities have built e-learning platforms of various kinds and directed teachers to enrich electronic content with various educational and training activities and programs to take advantage of the means and technologies provided by e-learning platforms.</a:t>
            </a:r>
          </a:p>
        </p:txBody>
      </p:sp>
      <p:sp>
        <p:nvSpPr>
          <p:cNvPr id="5" name="Slide Number Placeholder 4"/>
          <p:cNvSpPr>
            <a:spLocks noGrp="1"/>
          </p:cNvSpPr>
          <p:nvPr>
            <p:ph type="sldNum" sz="quarter" idx="12"/>
          </p:nvPr>
        </p:nvSpPr>
        <p:spPr>
          <a:xfrm>
            <a:off x="8207828" y="6133197"/>
            <a:ext cx="511629" cy="365125"/>
          </a:xfrm>
        </p:spPr>
        <p:txBody>
          <a:bodyPr/>
          <a:lstStyle/>
          <a:p>
            <a:pPr algn="ctr"/>
            <a:r>
              <a:rPr lang="en-US" sz="1400" b="1" dirty="0" smtClean="0">
                <a:solidFill>
                  <a:schemeClr val="tx1"/>
                </a:solidFill>
                <a:cs typeface="+mj-cs"/>
              </a:rPr>
              <a:t>(</a:t>
            </a:r>
            <a:fld id="{885CCB30-A039-4732-AE4F-E99C64360F7A}" type="slidenum">
              <a:rPr lang="en-US" sz="1400" b="1" smtClean="0">
                <a:solidFill>
                  <a:schemeClr val="tx1"/>
                </a:solidFill>
                <a:cs typeface="+mj-cs"/>
              </a:rPr>
              <a:pPr algn="ctr"/>
              <a:t>2</a:t>
            </a:fld>
            <a:r>
              <a:rPr lang="en-US" sz="1400" b="1" dirty="0" smtClean="0">
                <a:solidFill>
                  <a:schemeClr val="tx1"/>
                </a:solidFill>
                <a:cs typeface="+mj-cs"/>
              </a:rPr>
              <a:t>)</a:t>
            </a:r>
            <a:endParaRPr lang="en-US" sz="1400" b="1" dirty="0">
              <a:solidFill>
                <a:schemeClr val="tx1"/>
              </a:solidFill>
              <a:cs typeface="+mj-cs"/>
            </a:endParaRPr>
          </a:p>
        </p:txBody>
      </p:sp>
      <p:sp>
        <p:nvSpPr>
          <p:cNvPr id="6" name="Rectangle 5"/>
          <p:cNvSpPr/>
          <p:nvPr/>
        </p:nvSpPr>
        <p:spPr>
          <a:xfrm>
            <a:off x="1" y="6070831"/>
            <a:ext cx="9144000" cy="446314"/>
          </a:xfrm>
          <a:prstGeom prst="rect">
            <a:avLst/>
          </a:prstGeom>
          <a:noFill/>
          <a:ln>
            <a:solidFill>
              <a:srgbClr val="00B0F0"/>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smtClean="0">
                <a:solidFill>
                  <a:srgbClr val="002060"/>
                </a:solidFill>
              </a:rPr>
              <a:t>          www.aaru.edu.jo                           secgen@aaru.edu.jo</a:t>
            </a:r>
            <a:endParaRPr lang="en-US" sz="2000" b="1" dirty="0">
              <a:solidFill>
                <a:srgbClr val="002060"/>
              </a:solidFill>
            </a:endParaRPr>
          </a:p>
        </p:txBody>
      </p:sp>
      <p:sp>
        <p:nvSpPr>
          <p:cNvPr id="7" name="Rectangle 6"/>
          <p:cNvSpPr/>
          <p:nvPr/>
        </p:nvSpPr>
        <p:spPr>
          <a:xfrm>
            <a:off x="0" y="0"/>
            <a:ext cx="988790" cy="6858000"/>
          </a:xfrm>
          <a:prstGeom prst="rect">
            <a:avLst/>
          </a:prstGeom>
          <a:pattFill prst="ltHorz">
            <a:fgClr>
              <a:schemeClr val="accent5">
                <a:lumMod val="60000"/>
                <a:lumOff val="40000"/>
              </a:schemeClr>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350">
              <a:solidFill>
                <a:prstClr val="white"/>
              </a:solidFill>
            </a:endParaRPr>
          </a:p>
        </p:txBody>
      </p:sp>
      <p:sp>
        <p:nvSpPr>
          <p:cNvPr id="8" name="Rectangle 7"/>
          <p:cNvSpPr/>
          <p:nvPr/>
        </p:nvSpPr>
        <p:spPr>
          <a:xfrm>
            <a:off x="981997" y="445671"/>
            <a:ext cx="1521717" cy="307777"/>
          </a:xfrm>
          <a:prstGeom prst="rect">
            <a:avLst/>
          </a:prstGeom>
          <a:noFill/>
        </p:spPr>
        <p:txBody>
          <a:bodyPr wrap="square" lIns="91440" tIns="45720" rIns="91440" bIns="45720">
            <a:spAutoFit/>
          </a:bodyPr>
          <a:lstStyle/>
          <a:p>
            <a:r>
              <a:rPr lang="ar-SA" altLang="en-US" sz="1400" b="1" dirty="0" smtClean="0">
                <a:ln w="0"/>
                <a:solidFill>
                  <a:prstClr val="black"/>
                </a:solidFill>
                <a:effectLst>
                  <a:outerShdw blurRad="38100" dist="19050" dir="2700000" algn="tl" rotWithShape="0">
                    <a:prstClr val="black">
                      <a:alpha val="40000"/>
                    </a:prstClr>
                  </a:outerShdw>
                </a:effectLst>
              </a:rPr>
              <a:t>اتحاد الجامعات العربية</a:t>
            </a:r>
            <a:endParaRPr lang="en-US" altLang="en-US" sz="1000" b="1" dirty="0">
              <a:ln w="0"/>
              <a:solidFill>
                <a:prstClr val="black"/>
              </a:solidFill>
              <a:effectLst>
                <a:outerShdw blurRad="38100" dist="19050" dir="2700000" algn="tl" rotWithShape="0">
                  <a:prstClr val="black">
                    <a:alpha val="40000"/>
                  </a:prstClr>
                </a:outerShdw>
              </a:effectLst>
            </a:endParaRPr>
          </a:p>
        </p:txBody>
      </p:sp>
      <p:sp>
        <p:nvSpPr>
          <p:cNvPr id="9" name="Rectangle 8"/>
          <p:cNvSpPr/>
          <p:nvPr/>
        </p:nvSpPr>
        <p:spPr>
          <a:xfrm>
            <a:off x="956131" y="663095"/>
            <a:ext cx="2214653" cy="276999"/>
          </a:xfrm>
          <a:prstGeom prst="rect">
            <a:avLst/>
          </a:prstGeom>
          <a:noFill/>
        </p:spPr>
        <p:txBody>
          <a:bodyPr wrap="square" lIns="91440" tIns="45720" rIns="91440" bIns="45720">
            <a:spAutoFit/>
            <a:scene3d>
              <a:camera prst="orthographicFront"/>
              <a:lightRig rig="harsh" dir="t"/>
            </a:scene3d>
            <a:sp3d extrusionH="57150" prstMaterial="matte">
              <a:bevelT w="63500" h="12700" prst="angle"/>
              <a:contourClr>
                <a:schemeClr val="bg1">
                  <a:lumMod val="65000"/>
                </a:schemeClr>
              </a:contourClr>
            </a:sp3d>
          </a:bodyPr>
          <a:lstStyle/>
          <a:p>
            <a:r>
              <a:rPr lang="en-US" altLang="en-US" sz="1200" b="1" dirty="0" smtClean="0">
                <a:ln/>
                <a:solidFill>
                  <a:srgbClr val="002060"/>
                </a:solidFill>
              </a:rPr>
              <a:t>Association of Arab Universities</a:t>
            </a:r>
            <a:endParaRPr lang="en-US" altLang="en-US" sz="900" b="1" dirty="0">
              <a:ln/>
              <a:solidFill>
                <a:srgbClr val="002060"/>
              </a:solidFill>
            </a:endParaRPr>
          </a:p>
        </p:txBody>
      </p:sp>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120" y="254050"/>
            <a:ext cx="1012095" cy="978359"/>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11" name="Picture 10"/>
          <p:cNvPicPr>
            <a:picLocks noChangeAspect="1"/>
          </p:cNvPicPr>
          <p:nvPr/>
        </p:nvPicPr>
        <p:blipFill rotWithShape="1">
          <a:blip r:embed="rId3" cstate="print">
            <a:duotone>
              <a:schemeClr val="accent1">
                <a:shade val="45000"/>
                <a:satMod val="135000"/>
              </a:schemeClr>
              <a:prstClr val="white"/>
            </a:duotone>
            <a:extLst>
              <a:ext uri="{28A0092B-C50C-407E-A947-70E740481C1C}">
                <a14:useLocalDpi xmlns:a14="http://schemas.microsoft.com/office/drawing/2010/main" val="0"/>
              </a:ext>
            </a:extLst>
          </a:blip>
          <a:srcRect l="20430" r="20000"/>
          <a:stretch/>
        </p:blipFill>
        <p:spPr>
          <a:xfrm>
            <a:off x="-70080" y="5170714"/>
            <a:ext cx="1127356" cy="900117"/>
          </a:xfrm>
          <a:prstGeom prst="rect">
            <a:avLst/>
          </a:prstGeom>
          <a:ln>
            <a:noFill/>
          </a:ln>
          <a:effectLst>
            <a:softEdge rad="112500"/>
          </a:effectLst>
        </p:spPr>
      </p:pic>
    </p:spTree>
    <p:extLst>
      <p:ext uri="{BB962C8B-B14F-4D97-AF65-F5344CB8AC3E}">
        <p14:creationId xmlns:p14="http://schemas.microsoft.com/office/powerpoint/2010/main" val="3888363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a:xfrm>
            <a:off x="8207828" y="6133197"/>
            <a:ext cx="511629" cy="365125"/>
          </a:xfrm>
        </p:spPr>
        <p:txBody>
          <a:bodyPr/>
          <a:lstStyle/>
          <a:p>
            <a:pPr algn="ctr"/>
            <a:r>
              <a:rPr lang="en-US" sz="1400" b="1" dirty="0" smtClean="0">
                <a:solidFill>
                  <a:schemeClr val="tx1"/>
                </a:solidFill>
                <a:cs typeface="+mj-cs"/>
              </a:rPr>
              <a:t>(</a:t>
            </a:r>
            <a:fld id="{885CCB30-A039-4732-AE4F-E99C64360F7A}" type="slidenum">
              <a:rPr lang="en-US" sz="1400" b="1" smtClean="0">
                <a:solidFill>
                  <a:schemeClr val="tx1"/>
                </a:solidFill>
                <a:cs typeface="+mj-cs"/>
              </a:rPr>
              <a:pPr algn="ctr"/>
              <a:t>3</a:t>
            </a:fld>
            <a:r>
              <a:rPr lang="en-US" sz="1400" b="1" dirty="0" smtClean="0">
                <a:solidFill>
                  <a:schemeClr val="tx1"/>
                </a:solidFill>
                <a:cs typeface="+mj-cs"/>
              </a:rPr>
              <a:t>)</a:t>
            </a:r>
            <a:endParaRPr lang="en-US" sz="1400" b="1" dirty="0">
              <a:solidFill>
                <a:schemeClr val="tx1"/>
              </a:solidFill>
              <a:cs typeface="+mj-cs"/>
            </a:endParaRPr>
          </a:p>
        </p:txBody>
      </p:sp>
      <p:sp>
        <p:nvSpPr>
          <p:cNvPr id="6" name="Rectangle 5"/>
          <p:cNvSpPr/>
          <p:nvPr/>
        </p:nvSpPr>
        <p:spPr>
          <a:xfrm>
            <a:off x="1" y="6070831"/>
            <a:ext cx="9144000" cy="446314"/>
          </a:xfrm>
          <a:prstGeom prst="rect">
            <a:avLst/>
          </a:prstGeom>
          <a:noFill/>
          <a:ln>
            <a:solidFill>
              <a:srgbClr val="00B0F0"/>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smtClean="0">
                <a:solidFill>
                  <a:srgbClr val="002060"/>
                </a:solidFill>
              </a:rPr>
              <a:t>          www.aaru.edu.jo                           secgen@aaru.edu.jo</a:t>
            </a:r>
            <a:endParaRPr lang="en-US" sz="2000" b="1" dirty="0">
              <a:solidFill>
                <a:srgbClr val="002060"/>
              </a:solidFill>
            </a:endParaRPr>
          </a:p>
        </p:txBody>
      </p:sp>
      <p:sp>
        <p:nvSpPr>
          <p:cNvPr id="7" name="Rectangle 6"/>
          <p:cNvSpPr/>
          <p:nvPr/>
        </p:nvSpPr>
        <p:spPr>
          <a:xfrm>
            <a:off x="0" y="0"/>
            <a:ext cx="988790" cy="6858000"/>
          </a:xfrm>
          <a:prstGeom prst="rect">
            <a:avLst/>
          </a:prstGeom>
          <a:pattFill prst="ltHorz">
            <a:fgClr>
              <a:schemeClr val="accent5">
                <a:lumMod val="60000"/>
                <a:lumOff val="40000"/>
              </a:schemeClr>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350">
              <a:solidFill>
                <a:prstClr val="white"/>
              </a:solidFill>
            </a:endParaRPr>
          </a:p>
        </p:txBody>
      </p:sp>
      <p:sp>
        <p:nvSpPr>
          <p:cNvPr id="8" name="Rectangle 7"/>
          <p:cNvSpPr/>
          <p:nvPr/>
        </p:nvSpPr>
        <p:spPr>
          <a:xfrm>
            <a:off x="981997" y="445671"/>
            <a:ext cx="1521717" cy="307777"/>
          </a:xfrm>
          <a:prstGeom prst="rect">
            <a:avLst/>
          </a:prstGeom>
          <a:noFill/>
        </p:spPr>
        <p:txBody>
          <a:bodyPr wrap="square" lIns="91440" tIns="45720" rIns="91440" bIns="45720">
            <a:spAutoFit/>
          </a:bodyPr>
          <a:lstStyle/>
          <a:p>
            <a:r>
              <a:rPr lang="ar-SA" altLang="en-US" sz="1400" b="1" dirty="0" smtClean="0">
                <a:ln w="0"/>
                <a:solidFill>
                  <a:prstClr val="black"/>
                </a:solidFill>
                <a:effectLst>
                  <a:outerShdw blurRad="38100" dist="19050" dir="2700000" algn="tl" rotWithShape="0">
                    <a:prstClr val="black">
                      <a:alpha val="40000"/>
                    </a:prstClr>
                  </a:outerShdw>
                </a:effectLst>
              </a:rPr>
              <a:t>اتحاد الجامعات العربية</a:t>
            </a:r>
            <a:endParaRPr lang="en-US" altLang="en-US" sz="1000" b="1" dirty="0">
              <a:ln w="0"/>
              <a:solidFill>
                <a:prstClr val="black"/>
              </a:solidFill>
              <a:effectLst>
                <a:outerShdw blurRad="38100" dist="19050" dir="2700000" algn="tl" rotWithShape="0">
                  <a:prstClr val="black">
                    <a:alpha val="40000"/>
                  </a:prstClr>
                </a:outerShdw>
              </a:effectLst>
            </a:endParaRPr>
          </a:p>
        </p:txBody>
      </p:sp>
      <p:sp>
        <p:nvSpPr>
          <p:cNvPr id="9" name="Rectangle 8"/>
          <p:cNvSpPr/>
          <p:nvPr/>
        </p:nvSpPr>
        <p:spPr>
          <a:xfrm>
            <a:off x="956131" y="663095"/>
            <a:ext cx="2214653" cy="276999"/>
          </a:xfrm>
          <a:prstGeom prst="rect">
            <a:avLst/>
          </a:prstGeom>
          <a:noFill/>
        </p:spPr>
        <p:txBody>
          <a:bodyPr wrap="square" lIns="91440" tIns="45720" rIns="91440" bIns="45720">
            <a:spAutoFit/>
            <a:scene3d>
              <a:camera prst="orthographicFront"/>
              <a:lightRig rig="harsh" dir="t"/>
            </a:scene3d>
            <a:sp3d extrusionH="57150" prstMaterial="matte">
              <a:bevelT w="63500" h="12700" prst="angle"/>
              <a:contourClr>
                <a:schemeClr val="bg1">
                  <a:lumMod val="65000"/>
                </a:schemeClr>
              </a:contourClr>
            </a:sp3d>
          </a:bodyPr>
          <a:lstStyle/>
          <a:p>
            <a:r>
              <a:rPr lang="en-US" altLang="en-US" sz="1200" b="1" dirty="0" smtClean="0">
                <a:ln/>
                <a:solidFill>
                  <a:srgbClr val="002060"/>
                </a:solidFill>
              </a:rPr>
              <a:t>Association of Arab Universities</a:t>
            </a:r>
            <a:endParaRPr lang="en-US" altLang="en-US" sz="900" b="1" dirty="0">
              <a:ln/>
              <a:solidFill>
                <a:srgbClr val="002060"/>
              </a:solidFill>
            </a:endParaRPr>
          </a:p>
        </p:txBody>
      </p:sp>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120" y="254050"/>
            <a:ext cx="1012095" cy="978359"/>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11" name="Picture 10"/>
          <p:cNvPicPr>
            <a:picLocks noChangeAspect="1"/>
          </p:cNvPicPr>
          <p:nvPr/>
        </p:nvPicPr>
        <p:blipFill rotWithShape="1">
          <a:blip r:embed="rId3" cstate="print">
            <a:duotone>
              <a:schemeClr val="accent1">
                <a:shade val="45000"/>
                <a:satMod val="135000"/>
              </a:schemeClr>
              <a:prstClr val="white"/>
            </a:duotone>
            <a:extLst>
              <a:ext uri="{28A0092B-C50C-407E-A947-70E740481C1C}">
                <a14:useLocalDpi xmlns:a14="http://schemas.microsoft.com/office/drawing/2010/main" val="0"/>
              </a:ext>
            </a:extLst>
          </a:blip>
          <a:srcRect l="20430" r="20000"/>
          <a:stretch/>
        </p:blipFill>
        <p:spPr>
          <a:xfrm>
            <a:off x="-70080" y="5170714"/>
            <a:ext cx="1127356" cy="900117"/>
          </a:xfrm>
          <a:prstGeom prst="rect">
            <a:avLst/>
          </a:prstGeom>
          <a:ln>
            <a:noFill/>
          </a:ln>
          <a:effectLst>
            <a:softEdge rad="112500"/>
          </a:effectLst>
        </p:spPr>
      </p:pic>
      <p:sp>
        <p:nvSpPr>
          <p:cNvPr id="13" name="Content Placeholder 2"/>
          <p:cNvSpPr>
            <a:spLocks noGrp="1"/>
          </p:cNvSpPr>
          <p:nvPr>
            <p:ph sz="half" idx="1"/>
          </p:nvPr>
        </p:nvSpPr>
        <p:spPr>
          <a:xfrm>
            <a:off x="5013555" y="1790701"/>
            <a:ext cx="3911370" cy="4000500"/>
          </a:xfrm>
        </p:spPr>
        <p:txBody>
          <a:bodyPr>
            <a:normAutofit fontScale="85000" lnSpcReduction="20000"/>
          </a:bodyPr>
          <a:lstStyle/>
          <a:p>
            <a:pPr marL="0" lvl="0" indent="0" algn="r" defTabSz="914400">
              <a:lnSpc>
                <a:spcPct val="100000"/>
              </a:lnSpc>
              <a:spcBef>
                <a:spcPct val="20000"/>
              </a:spcBef>
              <a:buNone/>
            </a:pPr>
            <a:r>
              <a:rPr lang="ar-JO" dirty="0" smtClean="0"/>
              <a:t>إذا </a:t>
            </a:r>
            <a:r>
              <a:rPr lang="ar-JO" dirty="0"/>
              <a:t>ما أريد للتعليم الجامعي أن يستجيب لاحتياجات الطلاب في مختلف ظروفهم الاجتماعية والسكنية، فلا بد أن يشتمل على مناهج دراسية مرنة ونظم تكنولوجية مرنه لتوفير  وتوصيل المادة </a:t>
            </a:r>
            <a:r>
              <a:rPr lang="ar-JO" dirty="0" smtClean="0"/>
              <a:t>التعليم</a:t>
            </a:r>
            <a:r>
              <a:rPr lang="ar-JO" dirty="0"/>
              <a:t>ي</a:t>
            </a:r>
            <a:r>
              <a:rPr lang="ar-JO" dirty="0" smtClean="0"/>
              <a:t>ة </a:t>
            </a:r>
            <a:r>
              <a:rPr lang="ar-JO" dirty="0"/>
              <a:t>الى </a:t>
            </a:r>
            <a:r>
              <a:rPr lang="ar-JO" dirty="0" smtClean="0"/>
              <a:t>جميع فئات الطلبة</a:t>
            </a:r>
            <a:endParaRPr lang="en-US" dirty="0" smtClean="0"/>
          </a:p>
          <a:p>
            <a:pPr marL="0" lvl="0" indent="0" defTabSz="914400">
              <a:lnSpc>
                <a:spcPct val="100000"/>
              </a:lnSpc>
              <a:spcBef>
                <a:spcPct val="20000"/>
              </a:spcBef>
              <a:buNone/>
            </a:pPr>
            <a:endParaRPr lang="en-US" sz="2400" dirty="0" smtClean="0">
              <a:solidFill>
                <a:prstClr val="black"/>
              </a:solidFill>
            </a:endParaRPr>
          </a:p>
          <a:p>
            <a:pPr marL="0" lvl="0" indent="0" defTabSz="914400">
              <a:lnSpc>
                <a:spcPct val="100000"/>
              </a:lnSpc>
              <a:spcBef>
                <a:spcPct val="20000"/>
              </a:spcBef>
              <a:buNone/>
            </a:pPr>
            <a:endParaRPr lang="en-US" sz="2400" dirty="0" smtClean="0">
              <a:solidFill>
                <a:prstClr val="black"/>
              </a:solidFill>
            </a:endParaRPr>
          </a:p>
          <a:p>
            <a:pPr marL="0" lvl="0" indent="0" algn="r" defTabSz="914400">
              <a:lnSpc>
                <a:spcPct val="100000"/>
              </a:lnSpc>
              <a:spcBef>
                <a:spcPct val="20000"/>
              </a:spcBef>
              <a:buNone/>
            </a:pPr>
            <a:r>
              <a:rPr lang="ar-JO" sz="2400" dirty="0" smtClean="0">
                <a:solidFill>
                  <a:prstClr val="black"/>
                </a:solidFill>
              </a:rPr>
              <a:t>تتمثل </a:t>
            </a:r>
            <a:r>
              <a:rPr lang="ar-JO" sz="2400" dirty="0">
                <a:solidFill>
                  <a:prstClr val="black"/>
                </a:solidFill>
              </a:rPr>
              <a:t>إحدى الطرق التي </a:t>
            </a:r>
            <a:r>
              <a:rPr lang="ar-JO" sz="2400" dirty="0" smtClean="0">
                <a:solidFill>
                  <a:prstClr val="black"/>
                </a:solidFill>
              </a:rPr>
              <a:t>يخطط  اتحاد الجامعات العربية ل</a:t>
            </a:r>
            <a:r>
              <a:rPr lang="ar-JO" sz="2400" dirty="0">
                <a:solidFill>
                  <a:prstClr val="black"/>
                </a:solidFill>
              </a:rPr>
              <a:t>ل</a:t>
            </a:r>
            <a:r>
              <a:rPr lang="ar-JO" sz="2400" dirty="0" smtClean="0">
                <a:solidFill>
                  <a:prstClr val="black"/>
                </a:solidFill>
              </a:rPr>
              <a:t>قيام بها عقد دورات </a:t>
            </a:r>
            <a:r>
              <a:rPr lang="ar-JO" sz="2400" dirty="0">
                <a:solidFill>
                  <a:prstClr val="black"/>
                </a:solidFill>
              </a:rPr>
              <a:t>تدريبية </a:t>
            </a:r>
            <a:r>
              <a:rPr lang="ar-JO" sz="2400" dirty="0" smtClean="0">
                <a:solidFill>
                  <a:prstClr val="black"/>
                </a:solidFill>
              </a:rPr>
              <a:t>حول </a:t>
            </a:r>
            <a:r>
              <a:rPr lang="ar-JO" sz="2400" dirty="0">
                <a:solidFill>
                  <a:prstClr val="black"/>
                </a:solidFill>
              </a:rPr>
              <a:t>التدريس المرن </a:t>
            </a:r>
            <a:r>
              <a:rPr lang="ar-JO" sz="2400" dirty="0" smtClean="0">
                <a:solidFill>
                  <a:prstClr val="black"/>
                </a:solidFill>
              </a:rPr>
              <a:t>لتوفير الإرشادات </a:t>
            </a:r>
            <a:r>
              <a:rPr lang="ar-JO" sz="2400" dirty="0">
                <a:solidFill>
                  <a:prstClr val="black"/>
                </a:solidFill>
              </a:rPr>
              <a:t>العملية حول تنمية </a:t>
            </a:r>
            <a:r>
              <a:rPr lang="ar-JO" sz="2400" dirty="0" smtClean="0">
                <a:solidFill>
                  <a:prstClr val="black"/>
                </a:solidFill>
              </a:rPr>
              <a:t>مناهج اكاديمية مرنة تبني </a:t>
            </a:r>
            <a:r>
              <a:rPr lang="ar-JO" sz="2400" dirty="0">
                <a:solidFill>
                  <a:prstClr val="black"/>
                </a:solidFill>
              </a:rPr>
              <a:t>مجتمعًا جديدًا </a:t>
            </a:r>
            <a:r>
              <a:rPr lang="ar-JO" sz="2400" dirty="0" smtClean="0">
                <a:solidFill>
                  <a:prstClr val="black"/>
                </a:solidFill>
              </a:rPr>
              <a:t>للممارسين والمدرسين</a:t>
            </a:r>
            <a:r>
              <a:rPr lang="en-US" sz="2400" dirty="0" smtClean="0">
                <a:solidFill>
                  <a:prstClr val="black"/>
                </a:solidFill>
              </a:rPr>
              <a:t> </a:t>
            </a:r>
          </a:p>
          <a:p>
            <a:pPr marL="0" lvl="0" indent="0" algn="r" defTabSz="914400">
              <a:lnSpc>
                <a:spcPct val="100000"/>
              </a:lnSpc>
              <a:spcBef>
                <a:spcPct val="20000"/>
              </a:spcBef>
              <a:buNone/>
            </a:pPr>
            <a:r>
              <a:rPr lang="ar-JO" sz="2400" dirty="0" smtClean="0">
                <a:solidFill>
                  <a:prstClr val="black"/>
                </a:solidFill>
              </a:rPr>
              <a:t>وضع </a:t>
            </a:r>
            <a:r>
              <a:rPr lang="ar-JO" sz="2400" dirty="0">
                <a:solidFill>
                  <a:prstClr val="black"/>
                </a:solidFill>
              </a:rPr>
              <a:t>معايير ومقاييس للمؤشرات النوعية </a:t>
            </a:r>
            <a:r>
              <a:rPr lang="ar-JO" sz="2400" dirty="0" smtClean="0">
                <a:solidFill>
                  <a:prstClr val="black"/>
                </a:solidFill>
              </a:rPr>
              <a:t>والكمية </a:t>
            </a:r>
            <a:r>
              <a:rPr lang="ar-JO" sz="2400" dirty="0">
                <a:solidFill>
                  <a:prstClr val="black"/>
                </a:solidFill>
              </a:rPr>
              <a:t>لضمان جودة </a:t>
            </a:r>
            <a:r>
              <a:rPr lang="ar-JO" sz="2400" dirty="0" smtClean="0">
                <a:solidFill>
                  <a:prstClr val="black"/>
                </a:solidFill>
              </a:rPr>
              <a:t>التعلم عن بعد </a:t>
            </a:r>
            <a:endParaRPr lang="en-US" sz="2400" dirty="0">
              <a:solidFill>
                <a:prstClr val="black"/>
              </a:solidFill>
            </a:endParaRPr>
          </a:p>
        </p:txBody>
      </p:sp>
      <p:sp>
        <p:nvSpPr>
          <p:cNvPr id="14" name="Content Placeholder 3"/>
          <p:cNvSpPr>
            <a:spLocks noGrp="1"/>
          </p:cNvSpPr>
          <p:nvPr>
            <p:ph sz="half" idx="2"/>
          </p:nvPr>
        </p:nvSpPr>
        <p:spPr>
          <a:xfrm>
            <a:off x="1092316" y="1840211"/>
            <a:ext cx="3886200" cy="4351338"/>
          </a:xfrm>
        </p:spPr>
        <p:txBody>
          <a:bodyPr>
            <a:normAutofit fontScale="85000" lnSpcReduction="20000"/>
          </a:bodyPr>
          <a:lstStyle/>
          <a:p>
            <a:pPr marL="0" indent="0">
              <a:buNone/>
            </a:pPr>
            <a:r>
              <a:rPr lang="en-US" dirty="0"/>
              <a:t>If university education is to respond to the needs of students in their various social and residential conditions, it must include flexible curricula and flexible technological systems to provide and deliver the educational material to all groups of </a:t>
            </a:r>
            <a:r>
              <a:rPr lang="en-US" dirty="0" smtClean="0"/>
              <a:t>students.</a:t>
            </a:r>
          </a:p>
          <a:p>
            <a:pPr marL="0" indent="0">
              <a:buNone/>
            </a:pPr>
            <a:endParaRPr lang="en-US" dirty="0" smtClean="0"/>
          </a:p>
          <a:p>
            <a:pPr marL="0" indent="0">
              <a:buNone/>
            </a:pPr>
            <a:r>
              <a:rPr lang="en-US" dirty="0"/>
              <a:t>One way we plan to do this is by </a:t>
            </a:r>
            <a:r>
              <a:rPr lang="en-US" dirty="0" smtClean="0"/>
              <a:t>conducting workshops online </a:t>
            </a:r>
            <a:r>
              <a:rPr lang="en-US" dirty="0"/>
              <a:t>course on resilient </a:t>
            </a:r>
            <a:r>
              <a:rPr lang="en-US" dirty="0" smtClean="0"/>
              <a:t>teaching to offer </a:t>
            </a:r>
            <a:r>
              <a:rPr lang="en-US" dirty="0"/>
              <a:t>inspiration and practical guidance on cultivating resilient pedagogical approaches and builds a new community for practitioners </a:t>
            </a:r>
            <a:r>
              <a:rPr lang="en-US" dirty="0" smtClean="0"/>
              <a:t>and</a:t>
            </a:r>
            <a:r>
              <a:rPr lang="ar-JO" dirty="0" smtClean="0"/>
              <a:t> </a:t>
            </a:r>
            <a:r>
              <a:rPr lang="en-US" dirty="0" smtClean="0"/>
              <a:t> instructors. </a:t>
            </a:r>
          </a:p>
          <a:p>
            <a:pPr marL="0" indent="0">
              <a:buNone/>
            </a:pPr>
            <a:r>
              <a:rPr lang="en-US" dirty="0" smtClean="0"/>
              <a:t>Set standards and performance indicators for the quality of distance learning</a:t>
            </a:r>
            <a:endParaRPr lang="en-US" dirty="0"/>
          </a:p>
        </p:txBody>
      </p:sp>
    </p:spTree>
    <p:extLst>
      <p:ext uri="{BB962C8B-B14F-4D97-AF65-F5344CB8AC3E}">
        <p14:creationId xmlns:p14="http://schemas.microsoft.com/office/powerpoint/2010/main" val="23221328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a:xfrm>
            <a:off x="8207828" y="6133197"/>
            <a:ext cx="511629" cy="365125"/>
          </a:xfrm>
        </p:spPr>
        <p:txBody>
          <a:bodyPr/>
          <a:lstStyle/>
          <a:p>
            <a:pPr algn="ctr"/>
            <a:r>
              <a:rPr lang="en-US" sz="1400" b="1" dirty="0" smtClean="0">
                <a:solidFill>
                  <a:schemeClr val="tx1"/>
                </a:solidFill>
                <a:cs typeface="+mj-cs"/>
              </a:rPr>
              <a:t>(</a:t>
            </a:r>
            <a:fld id="{885CCB30-A039-4732-AE4F-E99C64360F7A}" type="slidenum">
              <a:rPr lang="en-US" sz="1400" b="1" smtClean="0">
                <a:solidFill>
                  <a:schemeClr val="tx1"/>
                </a:solidFill>
                <a:cs typeface="+mj-cs"/>
              </a:rPr>
              <a:pPr algn="ctr"/>
              <a:t>4</a:t>
            </a:fld>
            <a:r>
              <a:rPr lang="en-US" sz="1400" b="1" dirty="0" smtClean="0">
                <a:solidFill>
                  <a:schemeClr val="tx1"/>
                </a:solidFill>
                <a:cs typeface="+mj-cs"/>
              </a:rPr>
              <a:t>)</a:t>
            </a:r>
            <a:endParaRPr lang="en-US" sz="1400" b="1" dirty="0">
              <a:solidFill>
                <a:schemeClr val="tx1"/>
              </a:solidFill>
              <a:cs typeface="+mj-cs"/>
            </a:endParaRPr>
          </a:p>
        </p:txBody>
      </p:sp>
      <p:sp>
        <p:nvSpPr>
          <p:cNvPr id="6" name="Rectangle 5"/>
          <p:cNvSpPr/>
          <p:nvPr/>
        </p:nvSpPr>
        <p:spPr>
          <a:xfrm>
            <a:off x="1" y="6070831"/>
            <a:ext cx="9144000" cy="446314"/>
          </a:xfrm>
          <a:prstGeom prst="rect">
            <a:avLst/>
          </a:prstGeom>
          <a:noFill/>
          <a:ln>
            <a:solidFill>
              <a:srgbClr val="00B0F0"/>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smtClean="0">
                <a:solidFill>
                  <a:srgbClr val="002060"/>
                </a:solidFill>
              </a:rPr>
              <a:t>          www.aaru.edu.jo                           secgen@aaru.edu.jo</a:t>
            </a:r>
            <a:endParaRPr lang="en-US" sz="2000" b="1" dirty="0">
              <a:solidFill>
                <a:srgbClr val="002060"/>
              </a:solidFill>
            </a:endParaRPr>
          </a:p>
        </p:txBody>
      </p:sp>
      <p:sp>
        <p:nvSpPr>
          <p:cNvPr id="7" name="Rectangle 6"/>
          <p:cNvSpPr/>
          <p:nvPr/>
        </p:nvSpPr>
        <p:spPr>
          <a:xfrm>
            <a:off x="0" y="0"/>
            <a:ext cx="988790" cy="6858000"/>
          </a:xfrm>
          <a:prstGeom prst="rect">
            <a:avLst/>
          </a:prstGeom>
          <a:pattFill prst="ltHorz">
            <a:fgClr>
              <a:schemeClr val="accent5">
                <a:lumMod val="60000"/>
                <a:lumOff val="40000"/>
              </a:schemeClr>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350">
              <a:solidFill>
                <a:prstClr val="white"/>
              </a:solidFill>
            </a:endParaRPr>
          </a:p>
        </p:txBody>
      </p:sp>
      <p:sp>
        <p:nvSpPr>
          <p:cNvPr id="8" name="Rectangle 7"/>
          <p:cNvSpPr/>
          <p:nvPr/>
        </p:nvSpPr>
        <p:spPr>
          <a:xfrm>
            <a:off x="981997" y="445671"/>
            <a:ext cx="1521717" cy="307777"/>
          </a:xfrm>
          <a:prstGeom prst="rect">
            <a:avLst/>
          </a:prstGeom>
          <a:noFill/>
        </p:spPr>
        <p:txBody>
          <a:bodyPr wrap="square" lIns="91440" tIns="45720" rIns="91440" bIns="45720">
            <a:spAutoFit/>
          </a:bodyPr>
          <a:lstStyle/>
          <a:p>
            <a:r>
              <a:rPr lang="ar-SA" altLang="en-US" sz="1400" b="1" dirty="0" smtClean="0">
                <a:ln w="0"/>
                <a:solidFill>
                  <a:prstClr val="black"/>
                </a:solidFill>
                <a:effectLst>
                  <a:outerShdw blurRad="38100" dist="19050" dir="2700000" algn="tl" rotWithShape="0">
                    <a:prstClr val="black">
                      <a:alpha val="40000"/>
                    </a:prstClr>
                  </a:outerShdw>
                </a:effectLst>
              </a:rPr>
              <a:t>اتحاد الجامعات العربية</a:t>
            </a:r>
            <a:endParaRPr lang="en-US" altLang="en-US" sz="1000" b="1" dirty="0">
              <a:ln w="0"/>
              <a:solidFill>
                <a:prstClr val="black"/>
              </a:solidFill>
              <a:effectLst>
                <a:outerShdw blurRad="38100" dist="19050" dir="2700000" algn="tl" rotWithShape="0">
                  <a:prstClr val="black">
                    <a:alpha val="40000"/>
                  </a:prstClr>
                </a:outerShdw>
              </a:effectLst>
            </a:endParaRPr>
          </a:p>
        </p:txBody>
      </p:sp>
      <p:sp>
        <p:nvSpPr>
          <p:cNvPr id="9" name="Rectangle 8"/>
          <p:cNvSpPr/>
          <p:nvPr/>
        </p:nvSpPr>
        <p:spPr>
          <a:xfrm>
            <a:off x="956131" y="663095"/>
            <a:ext cx="2214653" cy="276999"/>
          </a:xfrm>
          <a:prstGeom prst="rect">
            <a:avLst/>
          </a:prstGeom>
          <a:noFill/>
        </p:spPr>
        <p:txBody>
          <a:bodyPr wrap="square" lIns="91440" tIns="45720" rIns="91440" bIns="45720">
            <a:spAutoFit/>
            <a:scene3d>
              <a:camera prst="orthographicFront"/>
              <a:lightRig rig="harsh" dir="t"/>
            </a:scene3d>
            <a:sp3d extrusionH="57150" prstMaterial="matte">
              <a:bevelT w="63500" h="12700" prst="angle"/>
              <a:contourClr>
                <a:schemeClr val="bg1">
                  <a:lumMod val="65000"/>
                </a:schemeClr>
              </a:contourClr>
            </a:sp3d>
          </a:bodyPr>
          <a:lstStyle/>
          <a:p>
            <a:r>
              <a:rPr lang="en-US" altLang="en-US" sz="1200" b="1" dirty="0" smtClean="0">
                <a:ln/>
                <a:solidFill>
                  <a:srgbClr val="002060"/>
                </a:solidFill>
              </a:rPr>
              <a:t>Association of Arab Universities</a:t>
            </a:r>
            <a:endParaRPr lang="en-US" altLang="en-US" sz="900" b="1" dirty="0">
              <a:ln/>
              <a:solidFill>
                <a:srgbClr val="002060"/>
              </a:solidFill>
            </a:endParaRPr>
          </a:p>
        </p:txBody>
      </p:sp>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120" y="254050"/>
            <a:ext cx="1012095" cy="978359"/>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11" name="Picture 10"/>
          <p:cNvPicPr>
            <a:picLocks noChangeAspect="1"/>
          </p:cNvPicPr>
          <p:nvPr/>
        </p:nvPicPr>
        <p:blipFill rotWithShape="1">
          <a:blip r:embed="rId3" cstate="print">
            <a:duotone>
              <a:schemeClr val="accent1">
                <a:shade val="45000"/>
                <a:satMod val="135000"/>
              </a:schemeClr>
              <a:prstClr val="white"/>
            </a:duotone>
            <a:extLst>
              <a:ext uri="{28A0092B-C50C-407E-A947-70E740481C1C}">
                <a14:useLocalDpi xmlns:a14="http://schemas.microsoft.com/office/drawing/2010/main" val="0"/>
              </a:ext>
            </a:extLst>
          </a:blip>
          <a:srcRect l="20430" r="20000"/>
          <a:stretch/>
        </p:blipFill>
        <p:spPr>
          <a:xfrm>
            <a:off x="-70080" y="5170714"/>
            <a:ext cx="1127356" cy="900117"/>
          </a:xfrm>
          <a:prstGeom prst="rect">
            <a:avLst/>
          </a:prstGeom>
          <a:ln>
            <a:noFill/>
          </a:ln>
          <a:effectLst>
            <a:softEdge rad="112500"/>
          </a:effectLst>
        </p:spPr>
      </p:pic>
      <p:sp>
        <p:nvSpPr>
          <p:cNvPr id="15" name="Title 1"/>
          <p:cNvSpPr>
            <a:spLocks noGrp="1"/>
          </p:cNvSpPr>
          <p:nvPr>
            <p:ph type="title"/>
          </p:nvPr>
        </p:nvSpPr>
        <p:spPr>
          <a:xfrm>
            <a:off x="4894846" y="1585117"/>
            <a:ext cx="3891840" cy="836184"/>
          </a:xfrm>
        </p:spPr>
        <p:txBody>
          <a:bodyPr>
            <a:noAutofit/>
          </a:bodyPr>
          <a:lstStyle/>
          <a:p>
            <a:pPr algn="r" rtl="1"/>
            <a:r>
              <a:rPr lang="ar-JO" sz="2400" b="1" dirty="0" smtClean="0">
                <a:solidFill>
                  <a:schemeClr val="accent1">
                    <a:lumMod val="50000"/>
                  </a:schemeClr>
                </a:solidFill>
              </a:rPr>
              <a:t>المعايير </a:t>
            </a:r>
            <a:r>
              <a:rPr lang="ar-JO" sz="2400" b="1" dirty="0">
                <a:solidFill>
                  <a:schemeClr val="accent1">
                    <a:lumMod val="50000"/>
                  </a:schemeClr>
                </a:solidFill>
              </a:rPr>
              <a:t>والاوزان للمؤشرات </a:t>
            </a:r>
            <a:r>
              <a:rPr lang="ar-JO" sz="2400" b="1" dirty="0" smtClean="0">
                <a:solidFill>
                  <a:schemeClr val="accent1">
                    <a:lumMod val="50000"/>
                  </a:schemeClr>
                </a:solidFill>
              </a:rPr>
              <a:t>الكمية والنوعية </a:t>
            </a:r>
            <a:r>
              <a:rPr lang="ar-JO" sz="2400" b="1" dirty="0">
                <a:solidFill>
                  <a:schemeClr val="accent1">
                    <a:lumMod val="50000"/>
                  </a:schemeClr>
                </a:solidFill>
              </a:rPr>
              <a:t>لضمان </a:t>
            </a:r>
            <a:r>
              <a:rPr lang="ar-JO" sz="2400" b="1" dirty="0" smtClean="0">
                <a:solidFill>
                  <a:schemeClr val="accent1">
                    <a:lumMod val="50000"/>
                  </a:schemeClr>
                </a:solidFill>
              </a:rPr>
              <a:t>الجودة  والاعتماد في التعلم عن بعد</a:t>
            </a:r>
            <a:endParaRPr lang="en-US" sz="3200" b="1" dirty="0">
              <a:solidFill>
                <a:schemeClr val="accent1">
                  <a:lumMod val="50000"/>
                </a:schemeClr>
              </a:solidFill>
            </a:endParaRPr>
          </a:p>
        </p:txBody>
      </p:sp>
      <p:sp>
        <p:nvSpPr>
          <p:cNvPr id="16" name="Content Placeholder 2"/>
          <p:cNvSpPr>
            <a:spLocks noGrp="1"/>
          </p:cNvSpPr>
          <p:nvPr>
            <p:ph sz="half" idx="1"/>
          </p:nvPr>
        </p:nvSpPr>
        <p:spPr>
          <a:xfrm>
            <a:off x="4920342" y="3107589"/>
            <a:ext cx="3886200" cy="2800444"/>
          </a:xfrm>
        </p:spPr>
        <p:txBody>
          <a:bodyPr/>
          <a:lstStyle/>
          <a:p>
            <a:pPr marL="0" indent="0" algn="just" rtl="1">
              <a:buNone/>
            </a:pPr>
            <a:r>
              <a:rPr lang="ar-JO" b="1" dirty="0"/>
              <a:t>تُبذل محاولات جادة من قِبل اتحاد الجامعات العربية لوضع معايير ومقاييس للمؤشرات النوعية والكمية لضمان جودة التعليم في الجامعات  واصدر الاتحاد مجموعة من الادلة لضمان جودة البرامج الاكاديمية  وقد اصدر حديثا الدليل العملي لجودة برامج التعلم عن بعد باللغتين العربية والانكليزية</a:t>
            </a:r>
            <a:endParaRPr lang="en-US" b="1" dirty="0"/>
          </a:p>
        </p:txBody>
      </p:sp>
      <p:sp>
        <p:nvSpPr>
          <p:cNvPr id="17" name="Content Placeholder 3"/>
          <p:cNvSpPr>
            <a:spLocks noGrp="1"/>
          </p:cNvSpPr>
          <p:nvPr>
            <p:ph sz="half" idx="2"/>
          </p:nvPr>
        </p:nvSpPr>
        <p:spPr>
          <a:xfrm>
            <a:off x="1008646" y="2774009"/>
            <a:ext cx="3886200" cy="2818261"/>
          </a:xfrm>
        </p:spPr>
        <p:txBody>
          <a:bodyPr>
            <a:normAutofit/>
          </a:bodyPr>
          <a:lstStyle/>
          <a:p>
            <a:pPr marL="0" indent="0">
              <a:buNone/>
            </a:pPr>
            <a:r>
              <a:rPr lang="en-US" sz="1800" dirty="0"/>
              <a:t>Serious attempts are being made by the Association of Arab Universities to set standards and standards for qualitative and quantitative indicators to ensure the quality of education in universities. The </a:t>
            </a:r>
            <a:r>
              <a:rPr lang="en-US" sz="1800" dirty="0" smtClean="0"/>
              <a:t>association issued </a:t>
            </a:r>
            <a:r>
              <a:rPr lang="en-US" sz="1800" dirty="0"/>
              <a:t>a set of guides to ensure the quality of academic programs and has recently issued a practical guide for the quality of distance learning programs in both Arabic and </a:t>
            </a:r>
            <a:r>
              <a:rPr lang="en-US" sz="1800" dirty="0" smtClean="0"/>
              <a:t>English language</a:t>
            </a:r>
            <a:endParaRPr lang="en-US" sz="1800" dirty="0"/>
          </a:p>
        </p:txBody>
      </p:sp>
      <p:sp>
        <p:nvSpPr>
          <p:cNvPr id="18" name="Title 1"/>
          <p:cNvSpPr txBox="1">
            <a:spLocks/>
          </p:cNvSpPr>
          <p:nvPr/>
        </p:nvSpPr>
        <p:spPr>
          <a:xfrm>
            <a:off x="1057276" y="1607747"/>
            <a:ext cx="3472543" cy="836184"/>
          </a:xfrm>
          <a:prstGeom prst="rect">
            <a:avLst/>
          </a:prstGeom>
        </p:spPr>
        <p:txBody>
          <a:bodyPr vert="horz" lIns="91440" tIns="45720" rIns="91440" bIns="45720" rtlCol="0" anchor="ctr">
            <a:no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algn="l">
              <a:lnSpc>
                <a:spcPct val="100000"/>
              </a:lnSpc>
            </a:pPr>
            <a:r>
              <a:rPr lang="en-US" sz="1600" b="1" dirty="0">
                <a:solidFill>
                  <a:schemeClr val="accent1">
                    <a:lumMod val="50000"/>
                  </a:schemeClr>
                </a:solidFill>
              </a:rPr>
              <a:t>Standards and weights for quantitative and qualitative indicators to ensure quality and accreditation</a:t>
            </a:r>
            <a:r>
              <a:rPr lang="ar-JO" sz="1600" b="1" dirty="0">
                <a:solidFill>
                  <a:schemeClr val="accent1">
                    <a:lumMod val="50000"/>
                  </a:schemeClr>
                </a:solidFill>
              </a:rPr>
              <a:t> </a:t>
            </a:r>
            <a:r>
              <a:rPr lang="en-US" sz="1600" b="1" dirty="0">
                <a:solidFill>
                  <a:schemeClr val="accent1">
                    <a:lumMod val="50000"/>
                  </a:schemeClr>
                </a:solidFill>
              </a:rPr>
              <a:t>of distance learning</a:t>
            </a:r>
            <a:endParaRPr lang="en-US" sz="2400" b="1" dirty="0">
              <a:solidFill>
                <a:schemeClr val="accent1">
                  <a:lumMod val="50000"/>
                </a:schemeClr>
              </a:solidFill>
            </a:endParaRPr>
          </a:p>
        </p:txBody>
      </p:sp>
    </p:spTree>
    <p:extLst>
      <p:ext uri="{BB962C8B-B14F-4D97-AF65-F5344CB8AC3E}">
        <p14:creationId xmlns:p14="http://schemas.microsoft.com/office/powerpoint/2010/main" val="425565757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a:xfrm>
            <a:off x="8207828" y="6133197"/>
            <a:ext cx="511629" cy="365125"/>
          </a:xfrm>
        </p:spPr>
        <p:txBody>
          <a:bodyPr/>
          <a:lstStyle/>
          <a:p>
            <a:pPr algn="ctr"/>
            <a:r>
              <a:rPr lang="en-US" sz="1400" b="1" dirty="0" smtClean="0">
                <a:solidFill>
                  <a:schemeClr val="tx1"/>
                </a:solidFill>
                <a:cs typeface="+mj-cs"/>
              </a:rPr>
              <a:t>(</a:t>
            </a:r>
            <a:fld id="{885CCB30-A039-4732-AE4F-E99C64360F7A}" type="slidenum">
              <a:rPr lang="en-US" sz="1400" b="1" smtClean="0">
                <a:solidFill>
                  <a:schemeClr val="tx1"/>
                </a:solidFill>
                <a:cs typeface="+mj-cs"/>
              </a:rPr>
              <a:pPr algn="ctr"/>
              <a:t>5</a:t>
            </a:fld>
            <a:r>
              <a:rPr lang="en-US" sz="1400" b="1" dirty="0" smtClean="0">
                <a:solidFill>
                  <a:schemeClr val="tx1"/>
                </a:solidFill>
                <a:cs typeface="+mj-cs"/>
              </a:rPr>
              <a:t>)</a:t>
            </a:r>
            <a:endParaRPr lang="en-US" sz="1400" b="1" dirty="0">
              <a:solidFill>
                <a:schemeClr val="tx1"/>
              </a:solidFill>
              <a:cs typeface="+mj-cs"/>
            </a:endParaRPr>
          </a:p>
        </p:txBody>
      </p:sp>
      <p:sp>
        <p:nvSpPr>
          <p:cNvPr id="6" name="Rectangle 5"/>
          <p:cNvSpPr/>
          <p:nvPr/>
        </p:nvSpPr>
        <p:spPr>
          <a:xfrm>
            <a:off x="1" y="6070831"/>
            <a:ext cx="9144000" cy="446314"/>
          </a:xfrm>
          <a:prstGeom prst="rect">
            <a:avLst/>
          </a:prstGeom>
          <a:noFill/>
          <a:ln>
            <a:solidFill>
              <a:srgbClr val="00B0F0"/>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smtClean="0">
                <a:solidFill>
                  <a:srgbClr val="002060"/>
                </a:solidFill>
              </a:rPr>
              <a:t>          www.aaru.edu.jo                           secgen@aaru.edu.jo</a:t>
            </a:r>
            <a:endParaRPr lang="en-US" sz="2000" b="1" dirty="0">
              <a:solidFill>
                <a:srgbClr val="002060"/>
              </a:solidFill>
            </a:endParaRPr>
          </a:p>
        </p:txBody>
      </p:sp>
      <p:sp>
        <p:nvSpPr>
          <p:cNvPr id="7" name="Rectangle 6"/>
          <p:cNvSpPr/>
          <p:nvPr/>
        </p:nvSpPr>
        <p:spPr>
          <a:xfrm>
            <a:off x="0" y="0"/>
            <a:ext cx="988790" cy="6858000"/>
          </a:xfrm>
          <a:prstGeom prst="rect">
            <a:avLst/>
          </a:prstGeom>
          <a:pattFill prst="ltHorz">
            <a:fgClr>
              <a:schemeClr val="accent5">
                <a:lumMod val="60000"/>
                <a:lumOff val="40000"/>
              </a:schemeClr>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350">
              <a:solidFill>
                <a:prstClr val="white"/>
              </a:solidFill>
            </a:endParaRPr>
          </a:p>
        </p:txBody>
      </p:sp>
      <p:sp>
        <p:nvSpPr>
          <p:cNvPr id="8" name="Rectangle 7"/>
          <p:cNvSpPr/>
          <p:nvPr/>
        </p:nvSpPr>
        <p:spPr>
          <a:xfrm>
            <a:off x="981997" y="445671"/>
            <a:ext cx="1521717" cy="307777"/>
          </a:xfrm>
          <a:prstGeom prst="rect">
            <a:avLst/>
          </a:prstGeom>
          <a:noFill/>
        </p:spPr>
        <p:txBody>
          <a:bodyPr wrap="square" lIns="91440" tIns="45720" rIns="91440" bIns="45720">
            <a:spAutoFit/>
          </a:bodyPr>
          <a:lstStyle/>
          <a:p>
            <a:r>
              <a:rPr lang="ar-SA" altLang="en-US" sz="1400" b="1" dirty="0" smtClean="0">
                <a:ln w="0"/>
                <a:solidFill>
                  <a:prstClr val="black"/>
                </a:solidFill>
                <a:effectLst>
                  <a:outerShdw blurRad="38100" dist="19050" dir="2700000" algn="tl" rotWithShape="0">
                    <a:prstClr val="black">
                      <a:alpha val="40000"/>
                    </a:prstClr>
                  </a:outerShdw>
                </a:effectLst>
              </a:rPr>
              <a:t>اتحاد الجامعات العربية</a:t>
            </a:r>
            <a:endParaRPr lang="en-US" altLang="en-US" sz="1000" b="1" dirty="0">
              <a:ln w="0"/>
              <a:solidFill>
                <a:prstClr val="black"/>
              </a:solidFill>
              <a:effectLst>
                <a:outerShdw blurRad="38100" dist="19050" dir="2700000" algn="tl" rotWithShape="0">
                  <a:prstClr val="black">
                    <a:alpha val="40000"/>
                  </a:prstClr>
                </a:outerShdw>
              </a:effectLst>
            </a:endParaRPr>
          </a:p>
        </p:txBody>
      </p:sp>
      <p:sp>
        <p:nvSpPr>
          <p:cNvPr id="9" name="Rectangle 8"/>
          <p:cNvSpPr/>
          <p:nvPr/>
        </p:nvSpPr>
        <p:spPr>
          <a:xfrm>
            <a:off x="956131" y="663095"/>
            <a:ext cx="2214653" cy="276999"/>
          </a:xfrm>
          <a:prstGeom prst="rect">
            <a:avLst/>
          </a:prstGeom>
          <a:noFill/>
        </p:spPr>
        <p:txBody>
          <a:bodyPr wrap="square" lIns="91440" tIns="45720" rIns="91440" bIns="45720">
            <a:spAutoFit/>
            <a:scene3d>
              <a:camera prst="orthographicFront"/>
              <a:lightRig rig="harsh" dir="t"/>
            </a:scene3d>
            <a:sp3d extrusionH="57150" prstMaterial="matte">
              <a:bevelT w="63500" h="12700" prst="angle"/>
              <a:contourClr>
                <a:schemeClr val="bg1">
                  <a:lumMod val="65000"/>
                </a:schemeClr>
              </a:contourClr>
            </a:sp3d>
          </a:bodyPr>
          <a:lstStyle/>
          <a:p>
            <a:r>
              <a:rPr lang="en-US" altLang="en-US" sz="1200" b="1" dirty="0" smtClean="0">
                <a:ln/>
                <a:solidFill>
                  <a:srgbClr val="002060"/>
                </a:solidFill>
              </a:rPr>
              <a:t>Association of Arab Universities</a:t>
            </a:r>
            <a:endParaRPr lang="en-US" altLang="en-US" sz="900" b="1" dirty="0">
              <a:ln/>
              <a:solidFill>
                <a:srgbClr val="002060"/>
              </a:solidFill>
            </a:endParaRPr>
          </a:p>
        </p:txBody>
      </p:sp>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120" y="254050"/>
            <a:ext cx="1012095" cy="978359"/>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11" name="Picture 10"/>
          <p:cNvPicPr>
            <a:picLocks noChangeAspect="1"/>
          </p:cNvPicPr>
          <p:nvPr/>
        </p:nvPicPr>
        <p:blipFill rotWithShape="1">
          <a:blip r:embed="rId3" cstate="print">
            <a:duotone>
              <a:schemeClr val="accent1">
                <a:shade val="45000"/>
                <a:satMod val="135000"/>
              </a:schemeClr>
              <a:prstClr val="white"/>
            </a:duotone>
            <a:extLst>
              <a:ext uri="{28A0092B-C50C-407E-A947-70E740481C1C}">
                <a14:useLocalDpi xmlns:a14="http://schemas.microsoft.com/office/drawing/2010/main" val="0"/>
              </a:ext>
            </a:extLst>
          </a:blip>
          <a:srcRect l="20430" r="20000"/>
          <a:stretch/>
        </p:blipFill>
        <p:spPr>
          <a:xfrm>
            <a:off x="-70080" y="5170714"/>
            <a:ext cx="1127356" cy="900117"/>
          </a:xfrm>
          <a:prstGeom prst="rect">
            <a:avLst/>
          </a:prstGeom>
          <a:ln>
            <a:noFill/>
          </a:ln>
          <a:effectLst>
            <a:softEdge rad="112500"/>
          </a:effectLst>
        </p:spPr>
      </p:pic>
      <p:sp>
        <p:nvSpPr>
          <p:cNvPr id="19" name="Title 1"/>
          <p:cNvSpPr>
            <a:spLocks noGrp="1"/>
          </p:cNvSpPr>
          <p:nvPr>
            <p:ph type="title"/>
          </p:nvPr>
        </p:nvSpPr>
        <p:spPr>
          <a:xfrm>
            <a:off x="1113063" y="804613"/>
            <a:ext cx="7350579" cy="990470"/>
          </a:xfrm>
        </p:spPr>
        <p:txBody>
          <a:bodyPr>
            <a:normAutofit/>
          </a:bodyPr>
          <a:lstStyle/>
          <a:p>
            <a:pPr algn="ctr"/>
            <a:r>
              <a:rPr lang="ar-JO" sz="2400" b="1" dirty="0" smtClean="0">
                <a:solidFill>
                  <a:srgbClr val="002060"/>
                </a:solidFill>
              </a:rPr>
              <a:t>الدليل العملي لجودة برامج التعلم عن بعد</a:t>
            </a:r>
            <a:br>
              <a:rPr lang="ar-JO" sz="2400" b="1" dirty="0" smtClean="0">
                <a:solidFill>
                  <a:srgbClr val="002060"/>
                </a:solidFill>
              </a:rPr>
            </a:br>
            <a:r>
              <a:rPr lang="en-US" sz="2400" b="1" dirty="0">
                <a:solidFill>
                  <a:srgbClr val="002060"/>
                </a:solidFill>
              </a:rPr>
              <a:t>Practical guide </a:t>
            </a:r>
            <a:r>
              <a:rPr lang="en-US" sz="2400" b="1" dirty="0" smtClean="0">
                <a:solidFill>
                  <a:srgbClr val="002060"/>
                </a:solidFill>
              </a:rPr>
              <a:t>for the </a:t>
            </a:r>
            <a:r>
              <a:rPr lang="en-US" sz="2400" b="1" dirty="0">
                <a:solidFill>
                  <a:srgbClr val="002060"/>
                </a:solidFill>
              </a:rPr>
              <a:t>quality of distance learning programs</a:t>
            </a:r>
          </a:p>
        </p:txBody>
      </p:sp>
      <p:pic>
        <p:nvPicPr>
          <p:cNvPr id="12" name="Picture 1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970617" y="1680633"/>
            <a:ext cx="2786946" cy="3961951"/>
          </a:xfrm>
          <a:prstGeom prst="rect">
            <a:avLst/>
          </a:prstGeom>
        </p:spPr>
      </p:pic>
      <p:pic>
        <p:nvPicPr>
          <p:cNvPr id="13" name="Picture 12"/>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063457" y="1692224"/>
            <a:ext cx="2782887" cy="3903117"/>
          </a:xfrm>
          <a:prstGeom prst="rect">
            <a:avLst/>
          </a:prstGeom>
        </p:spPr>
      </p:pic>
      <p:sp>
        <p:nvSpPr>
          <p:cNvPr id="20" name="Rectangle 19"/>
          <p:cNvSpPr/>
          <p:nvPr/>
        </p:nvSpPr>
        <p:spPr>
          <a:xfrm>
            <a:off x="6088161" y="5642584"/>
            <a:ext cx="551857" cy="400110"/>
          </a:xfrm>
          <a:prstGeom prst="rect">
            <a:avLst/>
          </a:prstGeom>
          <a:noFill/>
        </p:spPr>
        <p:txBody>
          <a:bodyPr wrap="square" lIns="91440" tIns="45720" rIns="91440" bIns="45720">
            <a:spAutoFit/>
            <a:scene3d>
              <a:camera prst="orthographicFront"/>
              <a:lightRig rig="harsh" dir="t"/>
            </a:scene3d>
            <a:sp3d extrusionH="57150" prstMaterial="matte">
              <a:bevelT w="63500" h="12700" prst="angle"/>
              <a:contourClr>
                <a:schemeClr val="bg1">
                  <a:lumMod val="65000"/>
                </a:schemeClr>
              </a:contourClr>
            </a:sp3d>
          </a:bodyPr>
          <a:lstStyle/>
          <a:p>
            <a:r>
              <a:rPr lang="ar-JO" altLang="en-US" sz="1100" b="1" dirty="0" smtClean="0">
                <a:ln/>
                <a:solidFill>
                  <a:srgbClr val="002060"/>
                </a:solidFill>
                <a:hlinkClick r:id="rId6"/>
              </a:rPr>
              <a:t>للتحميل</a:t>
            </a:r>
            <a:endParaRPr lang="en-US" altLang="en-US" sz="900" b="1" dirty="0" smtClean="0">
              <a:ln/>
              <a:solidFill>
                <a:srgbClr val="002060"/>
              </a:solidFill>
            </a:endParaRPr>
          </a:p>
          <a:p>
            <a:endParaRPr lang="en-US" altLang="en-US" sz="900" b="1" dirty="0">
              <a:ln/>
              <a:solidFill>
                <a:srgbClr val="002060"/>
              </a:solidFill>
            </a:endParaRPr>
          </a:p>
        </p:txBody>
      </p:sp>
      <p:sp>
        <p:nvSpPr>
          <p:cNvPr id="21" name="Rectangle 20"/>
          <p:cNvSpPr/>
          <p:nvPr/>
        </p:nvSpPr>
        <p:spPr>
          <a:xfrm>
            <a:off x="3088983" y="5633031"/>
            <a:ext cx="881908" cy="400110"/>
          </a:xfrm>
          <a:prstGeom prst="rect">
            <a:avLst/>
          </a:prstGeom>
          <a:noFill/>
        </p:spPr>
        <p:txBody>
          <a:bodyPr wrap="square" lIns="91440" tIns="45720" rIns="91440" bIns="45720">
            <a:spAutoFit/>
            <a:scene3d>
              <a:camera prst="orthographicFront"/>
              <a:lightRig rig="harsh" dir="t"/>
            </a:scene3d>
            <a:sp3d extrusionH="57150" prstMaterial="matte">
              <a:bevelT w="63500" h="12700" prst="angle"/>
              <a:contourClr>
                <a:schemeClr val="bg1">
                  <a:lumMod val="65000"/>
                </a:schemeClr>
              </a:contourClr>
            </a:sp3d>
          </a:bodyPr>
          <a:lstStyle/>
          <a:p>
            <a:r>
              <a:rPr lang="en-US" altLang="en-US" sz="1100" b="1" dirty="0" smtClean="0">
                <a:ln/>
                <a:solidFill>
                  <a:srgbClr val="002060"/>
                </a:solidFill>
                <a:hlinkClick r:id="rId7"/>
              </a:rPr>
              <a:t>Download</a:t>
            </a:r>
            <a:endParaRPr lang="en-US" altLang="en-US" sz="900" b="1" dirty="0" smtClean="0">
              <a:ln/>
              <a:solidFill>
                <a:srgbClr val="002060"/>
              </a:solidFill>
            </a:endParaRPr>
          </a:p>
          <a:p>
            <a:endParaRPr lang="en-US" altLang="en-US" sz="900" b="1" dirty="0">
              <a:ln/>
              <a:solidFill>
                <a:srgbClr val="002060"/>
              </a:solidFill>
            </a:endParaRPr>
          </a:p>
        </p:txBody>
      </p:sp>
    </p:spTree>
    <p:extLst>
      <p:ext uri="{BB962C8B-B14F-4D97-AF65-F5344CB8AC3E}">
        <p14:creationId xmlns:p14="http://schemas.microsoft.com/office/powerpoint/2010/main" val="426769820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a:xfrm>
            <a:off x="8207828" y="6133197"/>
            <a:ext cx="511629" cy="365125"/>
          </a:xfrm>
        </p:spPr>
        <p:txBody>
          <a:bodyPr/>
          <a:lstStyle/>
          <a:p>
            <a:pPr algn="ctr"/>
            <a:r>
              <a:rPr lang="en-US" sz="1400" b="1" dirty="0" smtClean="0">
                <a:solidFill>
                  <a:schemeClr val="tx1"/>
                </a:solidFill>
                <a:cs typeface="+mj-cs"/>
              </a:rPr>
              <a:t>(</a:t>
            </a:r>
            <a:fld id="{885CCB30-A039-4732-AE4F-E99C64360F7A}" type="slidenum">
              <a:rPr lang="en-US" sz="1400" b="1" smtClean="0">
                <a:solidFill>
                  <a:schemeClr val="tx1"/>
                </a:solidFill>
                <a:cs typeface="+mj-cs"/>
              </a:rPr>
              <a:pPr algn="ctr"/>
              <a:t>6</a:t>
            </a:fld>
            <a:r>
              <a:rPr lang="en-US" sz="1400" b="1" dirty="0" smtClean="0">
                <a:solidFill>
                  <a:schemeClr val="tx1"/>
                </a:solidFill>
                <a:cs typeface="+mj-cs"/>
              </a:rPr>
              <a:t>)</a:t>
            </a:r>
            <a:endParaRPr lang="en-US" sz="1400" b="1" dirty="0">
              <a:solidFill>
                <a:schemeClr val="tx1"/>
              </a:solidFill>
              <a:cs typeface="+mj-cs"/>
            </a:endParaRPr>
          </a:p>
        </p:txBody>
      </p:sp>
      <p:sp>
        <p:nvSpPr>
          <p:cNvPr id="6" name="Rectangle 5"/>
          <p:cNvSpPr/>
          <p:nvPr/>
        </p:nvSpPr>
        <p:spPr>
          <a:xfrm>
            <a:off x="1" y="6070831"/>
            <a:ext cx="9144000" cy="446314"/>
          </a:xfrm>
          <a:prstGeom prst="rect">
            <a:avLst/>
          </a:prstGeom>
          <a:noFill/>
          <a:ln>
            <a:solidFill>
              <a:srgbClr val="00B0F0"/>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smtClean="0">
                <a:solidFill>
                  <a:srgbClr val="002060"/>
                </a:solidFill>
              </a:rPr>
              <a:t>          www.aaru.edu.jo                           secgen@aaru.edu.jo</a:t>
            </a:r>
            <a:endParaRPr lang="en-US" sz="2000" b="1" dirty="0">
              <a:solidFill>
                <a:srgbClr val="002060"/>
              </a:solidFill>
            </a:endParaRPr>
          </a:p>
        </p:txBody>
      </p:sp>
      <p:sp>
        <p:nvSpPr>
          <p:cNvPr id="7" name="Rectangle 6"/>
          <p:cNvSpPr/>
          <p:nvPr/>
        </p:nvSpPr>
        <p:spPr>
          <a:xfrm>
            <a:off x="0" y="0"/>
            <a:ext cx="988790" cy="6858000"/>
          </a:xfrm>
          <a:prstGeom prst="rect">
            <a:avLst/>
          </a:prstGeom>
          <a:pattFill prst="ltHorz">
            <a:fgClr>
              <a:schemeClr val="accent5">
                <a:lumMod val="60000"/>
                <a:lumOff val="40000"/>
              </a:schemeClr>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350">
              <a:solidFill>
                <a:prstClr val="white"/>
              </a:solidFill>
            </a:endParaRPr>
          </a:p>
        </p:txBody>
      </p:sp>
      <p:sp>
        <p:nvSpPr>
          <p:cNvPr id="8" name="Rectangle 7"/>
          <p:cNvSpPr/>
          <p:nvPr/>
        </p:nvSpPr>
        <p:spPr>
          <a:xfrm>
            <a:off x="981997" y="445671"/>
            <a:ext cx="1521717" cy="307777"/>
          </a:xfrm>
          <a:prstGeom prst="rect">
            <a:avLst/>
          </a:prstGeom>
          <a:noFill/>
        </p:spPr>
        <p:txBody>
          <a:bodyPr wrap="square" lIns="91440" tIns="45720" rIns="91440" bIns="45720">
            <a:spAutoFit/>
          </a:bodyPr>
          <a:lstStyle/>
          <a:p>
            <a:r>
              <a:rPr lang="ar-SA" altLang="en-US" sz="1400" b="1" dirty="0" smtClean="0">
                <a:ln w="0"/>
                <a:solidFill>
                  <a:prstClr val="black"/>
                </a:solidFill>
                <a:effectLst>
                  <a:outerShdw blurRad="38100" dist="19050" dir="2700000" algn="tl" rotWithShape="0">
                    <a:prstClr val="black">
                      <a:alpha val="40000"/>
                    </a:prstClr>
                  </a:outerShdw>
                </a:effectLst>
              </a:rPr>
              <a:t>اتحاد الجامعات العربية</a:t>
            </a:r>
            <a:endParaRPr lang="en-US" altLang="en-US" sz="1000" b="1" dirty="0">
              <a:ln w="0"/>
              <a:solidFill>
                <a:prstClr val="black"/>
              </a:solidFill>
              <a:effectLst>
                <a:outerShdw blurRad="38100" dist="19050" dir="2700000" algn="tl" rotWithShape="0">
                  <a:prstClr val="black">
                    <a:alpha val="40000"/>
                  </a:prstClr>
                </a:outerShdw>
              </a:effectLst>
            </a:endParaRPr>
          </a:p>
        </p:txBody>
      </p:sp>
      <p:sp>
        <p:nvSpPr>
          <p:cNvPr id="9" name="Rectangle 8"/>
          <p:cNvSpPr/>
          <p:nvPr/>
        </p:nvSpPr>
        <p:spPr>
          <a:xfrm>
            <a:off x="956131" y="663095"/>
            <a:ext cx="2214653" cy="276999"/>
          </a:xfrm>
          <a:prstGeom prst="rect">
            <a:avLst/>
          </a:prstGeom>
          <a:noFill/>
        </p:spPr>
        <p:txBody>
          <a:bodyPr wrap="square" lIns="91440" tIns="45720" rIns="91440" bIns="45720">
            <a:spAutoFit/>
            <a:scene3d>
              <a:camera prst="orthographicFront"/>
              <a:lightRig rig="harsh" dir="t"/>
            </a:scene3d>
            <a:sp3d extrusionH="57150" prstMaterial="matte">
              <a:bevelT w="63500" h="12700" prst="angle"/>
              <a:contourClr>
                <a:schemeClr val="bg1">
                  <a:lumMod val="65000"/>
                </a:schemeClr>
              </a:contourClr>
            </a:sp3d>
          </a:bodyPr>
          <a:lstStyle/>
          <a:p>
            <a:r>
              <a:rPr lang="en-US" altLang="en-US" sz="1200" b="1" dirty="0" smtClean="0">
                <a:ln/>
                <a:solidFill>
                  <a:srgbClr val="002060"/>
                </a:solidFill>
              </a:rPr>
              <a:t>Association of Arab Universities</a:t>
            </a:r>
            <a:endParaRPr lang="en-US" altLang="en-US" sz="900" b="1" dirty="0">
              <a:ln/>
              <a:solidFill>
                <a:srgbClr val="002060"/>
              </a:solidFill>
            </a:endParaRPr>
          </a:p>
        </p:txBody>
      </p:sp>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120" y="254050"/>
            <a:ext cx="1012095" cy="978359"/>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11" name="Picture 10"/>
          <p:cNvPicPr>
            <a:picLocks noChangeAspect="1"/>
          </p:cNvPicPr>
          <p:nvPr/>
        </p:nvPicPr>
        <p:blipFill rotWithShape="1">
          <a:blip r:embed="rId3" cstate="print">
            <a:duotone>
              <a:schemeClr val="accent1">
                <a:shade val="45000"/>
                <a:satMod val="135000"/>
              </a:schemeClr>
              <a:prstClr val="white"/>
            </a:duotone>
            <a:extLst>
              <a:ext uri="{28A0092B-C50C-407E-A947-70E740481C1C}">
                <a14:useLocalDpi xmlns:a14="http://schemas.microsoft.com/office/drawing/2010/main" val="0"/>
              </a:ext>
            </a:extLst>
          </a:blip>
          <a:srcRect l="20430" r="20000"/>
          <a:stretch/>
        </p:blipFill>
        <p:spPr>
          <a:xfrm>
            <a:off x="-70080" y="5170714"/>
            <a:ext cx="1127356" cy="900117"/>
          </a:xfrm>
          <a:prstGeom prst="rect">
            <a:avLst/>
          </a:prstGeom>
          <a:ln>
            <a:noFill/>
          </a:ln>
          <a:effectLst>
            <a:softEdge rad="112500"/>
          </a:effectLst>
        </p:spPr>
      </p:pic>
      <p:sp>
        <p:nvSpPr>
          <p:cNvPr id="14" name="Title 1"/>
          <p:cNvSpPr>
            <a:spLocks noGrp="1"/>
          </p:cNvSpPr>
          <p:nvPr>
            <p:ph type="title"/>
          </p:nvPr>
        </p:nvSpPr>
        <p:spPr>
          <a:xfrm>
            <a:off x="1742855" y="1051835"/>
            <a:ext cx="6406243" cy="1325563"/>
          </a:xfrm>
        </p:spPr>
        <p:txBody>
          <a:bodyPr/>
          <a:lstStyle/>
          <a:p>
            <a:pPr algn="ctr"/>
            <a:r>
              <a:rPr lang="ar-JO" sz="2200" b="1" dirty="0">
                <a:solidFill>
                  <a:srgbClr val="002060"/>
                </a:solidFill>
              </a:rPr>
              <a:t>المعايير والاوزان للمؤشرات الكمية والنوعية لضمان الجودة  والاعتماد في التعلم عن بعد</a:t>
            </a:r>
            <a:r>
              <a:rPr lang="ar-JO" b="1" dirty="0">
                <a:solidFill>
                  <a:srgbClr val="002060"/>
                </a:solidFill>
              </a:rPr>
              <a:t/>
            </a:r>
            <a:br>
              <a:rPr lang="ar-JO" b="1" dirty="0">
                <a:solidFill>
                  <a:srgbClr val="002060"/>
                </a:solidFill>
              </a:rPr>
            </a:br>
            <a:r>
              <a:rPr lang="en-US" sz="1800" b="1" dirty="0">
                <a:solidFill>
                  <a:srgbClr val="002060"/>
                </a:solidFill>
              </a:rPr>
              <a:t>Standards and weights for quantitative and qualitative indicators to ensure quality and accreditation</a:t>
            </a:r>
            <a:r>
              <a:rPr lang="ar-JO" sz="1800" b="1" dirty="0">
                <a:solidFill>
                  <a:srgbClr val="002060"/>
                </a:solidFill>
              </a:rPr>
              <a:t> </a:t>
            </a:r>
            <a:r>
              <a:rPr lang="en-US" sz="1800" b="1" dirty="0">
                <a:solidFill>
                  <a:srgbClr val="002060"/>
                </a:solidFill>
              </a:rPr>
              <a:t>of distance learning</a:t>
            </a:r>
            <a:endParaRPr lang="en-US" b="1" dirty="0">
              <a:solidFill>
                <a:srgbClr val="002060"/>
              </a:solidFill>
            </a:endParaRPr>
          </a:p>
        </p:txBody>
      </p:sp>
      <p:sp>
        <p:nvSpPr>
          <p:cNvPr id="15" name="Content Placeholder 2"/>
          <p:cNvSpPr>
            <a:spLocks noGrp="1"/>
          </p:cNvSpPr>
          <p:nvPr>
            <p:ph sz="half" idx="1"/>
          </p:nvPr>
        </p:nvSpPr>
        <p:spPr>
          <a:xfrm>
            <a:off x="4833257" y="2711055"/>
            <a:ext cx="3886200" cy="2202604"/>
          </a:xfrm>
        </p:spPr>
        <p:txBody>
          <a:bodyPr>
            <a:normAutofit/>
          </a:bodyPr>
          <a:lstStyle/>
          <a:p>
            <a:pPr marL="0" indent="0" algn="just" rtl="1">
              <a:buNone/>
            </a:pPr>
            <a:r>
              <a:rPr lang="ar-JO" sz="2000" dirty="0"/>
              <a:t>وتم عقد العديد من الورش التدريبية المتخصصة في هذا المجال  ونامل ان يرافق هذا خطة تطوير نوعي في التعلم عن بعد ووضع خطة للسياسات المستقبلية تتناسب مع افضل الممارسات والتجارب الرائدة وتحقق معايير الاعتماد والاعتراف المحلية </a:t>
            </a:r>
            <a:r>
              <a:rPr lang="ar-JO" sz="2000" dirty="0" smtClean="0"/>
              <a:t>والإقل</a:t>
            </a:r>
            <a:r>
              <a:rPr lang="ar-JO" sz="2000" dirty="0" smtClean="0"/>
              <a:t>ي</a:t>
            </a:r>
            <a:r>
              <a:rPr lang="ar-JO" sz="2000" dirty="0" smtClean="0"/>
              <a:t>مية </a:t>
            </a:r>
            <a:r>
              <a:rPr lang="ar-JO" sz="2000" dirty="0"/>
              <a:t>والعالمية</a:t>
            </a:r>
          </a:p>
        </p:txBody>
      </p:sp>
      <p:sp>
        <p:nvSpPr>
          <p:cNvPr id="16" name="Content Placeholder 3"/>
          <p:cNvSpPr>
            <a:spLocks noGrp="1"/>
          </p:cNvSpPr>
          <p:nvPr>
            <p:ph sz="half" idx="2"/>
          </p:nvPr>
        </p:nvSpPr>
        <p:spPr>
          <a:xfrm>
            <a:off x="1015215" y="2713600"/>
            <a:ext cx="3893252" cy="4400118"/>
          </a:xfrm>
        </p:spPr>
        <p:txBody>
          <a:bodyPr>
            <a:normAutofit/>
          </a:bodyPr>
          <a:lstStyle/>
          <a:p>
            <a:pPr marL="0" indent="0">
              <a:buNone/>
            </a:pPr>
            <a:r>
              <a:rPr lang="en-US" sz="1800" dirty="0"/>
              <a:t>Many specialized training workshops have been held in this field, and we hope that this will be accompanied by a qualitative development plan in distance learning and to develop a plan for future policies in line with best practices and pioneering experiences and to achieve local, regional and global accreditation and recognition standards.</a:t>
            </a:r>
          </a:p>
        </p:txBody>
      </p:sp>
    </p:spTree>
    <p:extLst>
      <p:ext uri="{BB962C8B-B14F-4D97-AF65-F5344CB8AC3E}">
        <p14:creationId xmlns:p14="http://schemas.microsoft.com/office/powerpoint/2010/main" val="376981051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a:xfrm>
            <a:off x="8207828" y="6133197"/>
            <a:ext cx="511629" cy="365125"/>
          </a:xfrm>
        </p:spPr>
        <p:txBody>
          <a:bodyPr/>
          <a:lstStyle/>
          <a:p>
            <a:pPr algn="ctr"/>
            <a:r>
              <a:rPr lang="en-US" sz="1400" b="1" dirty="0" smtClean="0">
                <a:solidFill>
                  <a:schemeClr val="tx1"/>
                </a:solidFill>
                <a:cs typeface="+mj-cs"/>
              </a:rPr>
              <a:t>(</a:t>
            </a:r>
            <a:fld id="{885CCB30-A039-4732-AE4F-E99C64360F7A}" type="slidenum">
              <a:rPr lang="en-US" sz="1400" b="1" smtClean="0">
                <a:solidFill>
                  <a:schemeClr val="tx1"/>
                </a:solidFill>
                <a:cs typeface="+mj-cs"/>
              </a:rPr>
              <a:pPr algn="ctr"/>
              <a:t>7</a:t>
            </a:fld>
            <a:r>
              <a:rPr lang="en-US" sz="1400" b="1" dirty="0" smtClean="0">
                <a:solidFill>
                  <a:schemeClr val="tx1"/>
                </a:solidFill>
                <a:cs typeface="+mj-cs"/>
              </a:rPr>
              <a:t>)</a:t>
            </a:r>
            <a:endParaRPr lang="en-US" sz="1400" b="1" dirty="0">
              <a:solidFill>
                <a:schemeClr val="tx1"/>
              </a:solidFill>
              <a:cs typeface="+mj-cs"/>
            </a:endParaRPr>
          </a:p>
        </p:txBody>
      </p:sp>
      <p:sp>
        <p:nvSpPr>
          <p:cNvPr id="6" name="Rectangle 5"/>
          <p:cNvSpPr/>
          <p:nvPr/>
        </p:nvSpPr>
        <p:spPr>
          <a:xfrm>
            <a:off x="1" y="6070831"/>
            <a:ext cx="9144000" cy="446314"/>
          </a:xfrm>
          <a:prstGeom prst="rect">
            <a:avLst/>
          </a:prstGeom>
          <a:noFill/>
          <a:ln>
            <a:solidFill>
              <a:srgbClr val="00B0F0"/>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smtClean="0">
                <a:solidFill>
                  <a:srgbClr val="002060"/>
                </a:solidFill>
              </a:rPr>
              <a:t>          www.aaru.edu.jo                           secgen@aaru.edu.jo</a:t>
            </a:r>
            <a:endParaRPr lang="en-US" sz="2000" b="1" dirty="0">
              <a:solidFill>
                <a:srgbClr val="002060"/>
              </a:solidFill>
            </a:endParaRPr>
          </a:p>
        </p:txBody>
      </p:sp>
      <p:sp>
        <p:nvSpPr>
          <p:cNvPr id="7" name="Rectangle 6"/>
          <p:cNvSpPr/>
          <p:nvPr/>
        </p:nvSpPr>
        <p:spPr>
          <a:xfrm>
            <a:off x="0" y="0"/>
            <a:ext cx="988790" cy="6858000"/>
          </a:xfrm>
          <a:prstGeom prst="rect">
            <a:avLst/>
          </a:prstGeom>
          <a:pattFill prst="ltHorz">
            <a:fgClr>
              <a:schemeClr val="accent5">
                <a:lumMod val="60000"/>
                <a:lumOff val="40000"/>
              </a:schemeClr>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350">
              <a:solidFill>
                <a:prstClr val="white"/>
              </a:solidFill>
            </a:endParaRPr>
          </a:p>
        </p:txBody>
      </p:sp>
      <p:sp>
        <p:nvSpPr>
          <p:cNvPr id="8" name="Rectangle 7"/>
          <p:cNvSpPr/>
          <p:nvPr/>
        </p:nvSpPr>
        <p:spPr>
          <a:xfrm>
            <a:off x="981997" y="445671"/>
            <a:ext cx="1521717" cy="307777"/>
          </a:xfrm>
          <a:prstGeom prst="rect">
            <a:avLst/>
          </a:prstGeom>
          <a:noFill/>
        </p:spPr>
        <p:txBody>
          <a:bodyPr wrap="square" lIns="91440" tIns="45720" rIns="91440" bIns="45720">
            <a:spAutoFit/>
          </a:bodyPr>
          <a:lstStyle/>
          <a:p>
            <a:r>
              <a:rPr lang="ar-SA" altLang="en-US" sz="1400" b="1" dirty="0" smtClean="0">
                <a:ln w="0"/>
                <a:solidFill>
                  <a:prstClr val="black"/>
                </a:solidFill>
                <a:effectLst>
                  <a:outerShdw blurRad="38100" dist="19050" dir="2700000" algn="tl" rotWithShape="0">
                    <a:prstClr val="black">
                      <a:alpha val="40000"/>
                    </a:prstClr>
                  </a:outerShdw>
                </a:effectLst>
              </a:rPr>
              <a:t>اتحاد الجامعات العربية</a:t>
            </a:r>
            <a:endParaRPr lang="en-US" altLang="en-US" sz="1000" b="1" dirty="0">
              <a:ln w="0"/>
              <a:solidFill>
                <a:prstClr val="black"/>
              </a:solidFill>
              <a:effectLst>
                <a:outerShdw blurRad="38100" dist="19050" dir="2700000" algn="tl" rotWithShape="0">
                  <a:prstClr val="black">
                    <a:alpha val="40000"/>
                  </a:prstClr>
                </a:outerShdw>
              </a:effectLst>
            </a:endParaRPr>
          </a:p>
        </p:txBody>
      </p:sp>
      <p:sp>
        <p:nvSpPr>
          <p:cNvPr id="9" name="Rectangle 8"/>
          <p:cNvSpPr/>
          <p:nvPr/>
        </p:nvSpPr>
        <p:spPr>
          <a:xfrm>
            <a:off x="956131" y="663095"/>
            <a:ext cx="2214653" cy="276999"/>
          </a:xfrm>
          <a:prstGeom prst="rect">
            <a:avLst/>
          </a:prstGeom>
          <a:noFill/>
        </p:spPr>
        <p:txBody>
          <a:bodyPr wrap="square" lIns="91440" tIns="45720" rIns="91440" bIns="45720">
            <a:spAutoFit/>
            <a:scene3d>
              <a:camera prst="orthographicFront"/>
              <a:lightRig rig="harsh" dir="t"/>
            </a:scene3d>
            <a:sp3d extrusionH="57150" prstMaterial="matte">
              <a:bevelT w="63500" h="12700" prst="angle"/>
              <a:contourClr>
                <a:schemeClr val="bg1">
                  <a:lumMod val="65000"/>
                </a:schemeClr>
              </a:contourClr>
            </a:sp3d>
          </a:bodyPr>
          <a:lstStyle/>
          <a:p>
            <a:r>
              <a:rPr lang="en-US" altLang="en-US" sz="1200" b="1" dirty="0" smtClean="0">
                <a:ln/>
                <a:solidFill>
                  <a:srgbClr val="002060"/>
                </a:solidFill>
              </a:rPr>
              <a:t>Association of Arab Universities</a:t>
            </a:r>
            <a:endParaRPr lang="en-US" altLang="en-US" sz="900" b="1" dirty="0">
              <a:ln/>
              <a:solidFill>
                <a:srgbClr val="002060"/>
              </a:solidFill>
            </a:endParaRPr>
          </a:p>
        </p:txBody>
      </p:sp>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120" y="254050"/>
            <a:ext cx="1012095" cy="978359"/>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11" name="Picture 10"/>
          <p:cNvPicPr>
            <a:picLocks noChangeAspect="1"/>
          </p:cNvPicPr>
          <p:nvPr/>
        </p:nvPicPr>
        <p:blipFill rotWithShape="1">
          <a:blip r:embed="rId3" cstate="print">
            <a:duotone>
              <a:schemeClr val="accent1">
                <a:shade val="45000"/>
                <a:satMod val="135000"/>
              </a:schemeClr>
              <a:prstClr val="white"/>
            </a:duotone>
            <a:extLst>
              <a:ext uri="{28A0092B-C50C-407E-A947-70E740481C1C}">
                <a14:useLocalDpi xmlns:a14="http://schemas.microsoft.com/office/drawing/2010/main" val="0"/>
              </a:ext>
            </a:extLst>
          </a:blip>
          <a:srcRect l="20430" r="20000"/>
          <a:stretch/>
        </p:blipFill>
        <p:spPr>
          <a:xfrm>
            <a:off x="-70080" y="5170714"/>
            <a:ext cx="1127356" cy="900117"/>
          </a:xfrm>
          <a:prstGeom prst="rect">
            <a:avLst/>
          </a:prstGeom>
          <a:ln>
            <a:noFill/>
          </a:ln>
          <a:effectLst>
            <a:softEdge rad="112500"/>
          </a:effectLst>
        </p:spPr>
      </p:pic>
      <p:sp>
        <p:nvSpPr>
          <p:cNvPr id="17" name="Title 1"/>
          <p:cNvSpPr>
            <a:spLocks noGrp="1"/>
          </p:cNvSpPr>
          <p:nvPr>
            <p:ph type="title"/>
          </p:nvPr>
        </p:nvSpPr>
        <p:spPr>
          <a:xfrm>
            <a:off x="988790" y="518656"/>
            <a:ext cx="7886700" cy="1325563"/>
          </a:xfrm>
        </p:spPr>
        <p:txBody>
          <a:bodyPr>
            <a:noAutofit/>
          </a:bodyPr>
          <a:lstStyle/>
          <a:p>
            <a:pPr algn="ctr"/>
            <a:r>
              <a:rPr lang="ar-JO" sz="2400" b="1" dirty="0">
                <a:solidFill>
                  <a:srgbClr val="002060"/>
                </a:solidFill>
              </a:rPr>
              <a:t/>
            </a:r>
            <a:br>
              <a:rPr lang="ar-JO" sz="2400" b="1" dirty="0">
                <a:solidFill>
                  <a:srgbClr val="002060"/>
                </a:solidFill>
              </a:rPr>
            </a:br>
            <a:r>
              <a:rPr lang="ar-JO" sz="2400" b="1" dirty="0">
                <a:solidFill>
                  <a:srgbClr val="002060"/>
                </a:solidFill>
              </a:rPr>
              <a:t>مؤشرات الاداء للتعلم عن بعد في  الجامعات العربية</a:t>
            </a:r>
            <a:br>
              <a:rPr lang="ar-JO" sz="2400" b="1" dirty="0">
                <a:solidFill>
                  <a:srgbClr val="002060"/>
                </a:solidFill>
              </a:rPr>
            </a:br>
            <a:r>
              <a:rPr lang="en-US" sz="2400" b="1" dirty="0" smtClean="0">
                <a:solidFill>
                  <a:srgbClr val="002060"/>
                </a:solidFill>
              </a:rPr>
              <a:t>Performance </a:t>
            </a:r>
            <a:r>
              <a:rPr lang="en-US" sz="2400" b="1" dirty="0">
                <a:solidFill>
                  <a:srgbClr val="002060"/>
                </a:solidFill>
              </a:rPr>
              <a:t>indicators for distance learning in Arab universities</a:t>
            </a:r>
          </a:p>
        </p:txBody>
      </p:sp>
      <p:sp>
        <p:nvSpPr>
          <p:cNvPr id="18" name="Content Placeholder 2"/>
          <p:cNvSpPr>
            <a:spLocks noGrp="1"/>
          </p:cNvSpPr>
          <p:nvPr>
            <p:ph sz="half" idx="1"/>
          </p:nvPr>
        </p:nvSpPr>
        <p:spPr>
          <a:xfrm>
            <a:off x="5098597" y="1964421"/>
            <a:ext cx="3461657" cy="4351338"/>
          </a:xfrm>
        </p:spPr>
        <p:txBody>
          <a:bodyPr>
            <a:normAutofit fontScale="92500" lnSpcReduction="10000"/>
          </a:bodyPr>
          <a:lstStyle/>
          <a:p>
            <a:pPr marL="0" indent="0" algn="just" rtl="1">
              <a:buNone/>
            </a:pPr>
            <a:r>
              <a:rPr lang="ar-JO" b="1" dirty="0" smtClean="0"/>
              <a:t>الاهداف</a:t>
            </a:r>
          </a:p>
          <a:p>
            <a:pPr algn="just" rtl="1"/>
            <a:r>
              <a:rPr lang="ar-JO" dirty="0"/>
              <a:t>تحسين مخرجات التعليم عن بعد لتمكينها من المساهمة في التطور في المجتمعات </a:t>
            </a:r>
            <a:r>
              <a:rPr lang="ar-JO" dirty="0" smtClean="0"/>
              <a:t>العربية</a:t>
            </a:r>
            <a:endParaRPr lang="en-US" dirty="0" smtClean="0"/>
          </a:p>
          <a:p>
            <a:pPr algn="just" rtl="1"/>
            <a:endParaRPr lang="en-US" sz="1200" dirty="0"/>
          </a:p>
          <a:p>
            <a:pPr algn="just" rtl="1"/>
            <a:r>
              <a:rPr lang="ar-JO" dirty="0"/>
              <a:t>بناء القدرات التنافسية للجامعات العربية لاستقطاب الطلبة في مجال التعلم عن </a:t>
            </a:r>
            <a:r>
              <a:rPr lang="ar-JO" dirty="0" smtClean="0"/>
              <a:t>بعد</a:t>
            </a:r>
            <a:endParaRPr lang="en-US" dirty="0" smtClean="0"/>
          </a:p>
          <a:p>
            <a:pPr algn="just" rtl="1"/>
            <a:endParaRPr lang="en-US" sz="1200" dirty="0" smtClean="0"/>
          </a:p>
          <a:p>
            <a:pPr algn="just" rtl="1"/>
            <a:r>
              <a:rPr lang="ar-JO" dirty="0" smtClean="0"/>
              <a:t>مد </a:t>
            </a:r>
            <a:r>
              <a:rPr lang="ar-JO" dirty="0"/>
              <a:t>جسور التعاون الأكاديمي والتقني بين </a:t>
            </a:r>
            <a:r>
              <a:rPr lang="ar-JO" dirty="0" smtClean="0"/>
              <a:t>الجامعات العربية</a:t>
            </a:r>
            <a:endParaRPr lang="en-US" dirty="0" smtClean="0"/>
          </a:p>
          <a:p>
            <a:pPr algn="just" rtl="1"/>
            <a:endParaRPr lang="en-US" dirty="0"/>
          </a:p>
          <a:p>
            <a:pPr algn="just" rtl="1"/>
            <a:r>
              <a:rPr lang="ar-JO" dirty="0"/>
              <a:t> تسريع دخول الجامعات العربية في الاعتمادات الأكاديمية لبرامجها في التعلم عن بعد.</a:t>
            </a:r>
          </a:p>
          <a:p>
            <a:pPr marL="0" indent="0" algn="just" rtl="1">
              <a:buNone/>
            </a:pPr>
            <a:endParaRPr lang="en-US" dirty="0"/>
          </a:p>
        </p:txBody>
      </p:sp>
      <p:sp>
        <p:nvSpPr>
          <p:cNvPr id="19" name="Content Placeholder 3"/>
          <p:cNvSpPr>
            <a:spLocks noGrp="1"/>
          </p:cNvSpPr>
          <p:nvPr>
            <p:ph sz="half" idx="2"/>
          </p:nvPr>
        </p:nvSpPr>
        <p:spPr>
          <a:xfrm>
            <a:off x="1110345" y="1840211"/>
            <a:ext cx="3829049" cy="4545590"/>
          </a:xfrm>
        </p:spPr>
        <p:txBody>
          <a:bodyPr>
            <a:normAutofit fontScale="92500" lnSpcReduction="10000"/>
          </a:bodyPr>
          <a:lstStyle/>
          <a:p>
            <a:pPr marL="0" indent="0">
              <a:buNone/>
            </a:pPr>
            <a:r>
              <a:rPr lang="en-US" b="1" dirty="0" smtClean="0"/>
              <a:t>Objectives:</a:t>
            </a:r>
            <a:endParaRPr lang="ar-JO" b="1" dirty="0" smtClean="0"/>
          </a:p>
          <a:p>
            <a:r>
              <a:rPr lang="en-US" dirty="0"/>
              <a:t>Improving distance learning outcomes to enable them to contribute to the development of Arab </a:t>
            </a:r>
            <a:r>
              <a:rPr lang="en-US" dirty="0" smtClean="0"/>
              <a:t>societies.</a:t>
            </a:r>
          </a:p>
          <a:p>
            <a:r>
              <a:rPr lang="en-US" dirty="0"/>
              <a:t>Building the competitive capabilities of Arab universities to attract students in the field of distance </a:t>
            </a:r>
            <a:r>
              <a:rPr lang="en-US" dirty="0" smtClean="0"/>
              <a:t>learning.</a:t>
            </a:r>
          </a:p>
          <a:p>
            <a:r>
              <a:rPr lang="en-US" dirty="0"/>
              <a:t>Building bridges of academic and technical cooperation between Arab </a:t>
            </a:r>
            <a:r>
              <a:rPr lang="en-US" dirty="0" smtClean="0"/>
              <a:t>universities.</a:t>
            </a:r>
          </a:p>
          <a:p>
            <a:r>
              <a:rPr lang="en-US" dirty="0" smtClean="0"/>
              <a:t>Accelerating </a:t>
            </a:r>
            <a:r>
              <a:rPr lang="en-US" dirty="0"/>
              <a:t>the entry of Arab universities in academic accreditation for their distance learning programs.</a:t>
            </a:r>
          </a:p>
        </p:txBody>
      </p:sp>
    </p:spTree>
    <p:extLst>
      <p:ext uri="{BB962C8B-B14F-4D97-AF65-F5344CB8AC3E}">
        <p14:creationId xmlns:p14="http://schemas.microsoft.com/office/powerpoint/2010/main" val="312647164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a:xfrm>
            <a:off x="8207828" y="6133197"/>
            <a:ext cx="511629" cy="365125"/>
          </a:xfrm>
        </p:spPr>
        <p:txBody>
          <a:bodyPr/>
          <a:lstStyle/>
          <a:p>
            <a:pPr algn="ctr"/>
            <a:r>
              <a:rPr lang="en-US" sz="1400" b="1" dirty="0" smtClean="0">
                <a:solidFill>
                  <a:schemeClr val="tx1"/>
                </a:solidFill>
                <a:cs typeface="+mj-cs"/>
              </a:rPr>
              <a:t>(</a:t>
            </a:r>
            <a:fld id="{885CCB30-A039-4732-AE4F-E99C64360F7A}" type="slidenum">
              <a:rPr lang="en-US" sz="1400" b="1" smtClean="0">
                <a:solidFill>
                  <a:schemeClr val="tx1"/>
                </a:solidFill>
                <a:cs typeface="+mj-cs"/>
              </a:rPr>
              <a:pPr algn="ctr"/>
              <a:t>8</a:t>
            </a:fld>
            <a:r>
              <a:rPr lang="en-US" sz="1400" b="1" dirty="0" smtClean="0">
                <a:solidFill>
                  <a:schemeClr val="tx1"/>
                </a:solidFill>
                <a:cs typeface="+mj-cs"/>
              </a:rPr>
              <a:t>)</a:t>
            </a:r>
            <a:endParaRPr lang="en-US" sz="1400" b="1" dirty="0">
              <a:solidFill>
                <a:schemeClr val="tx1"/>
              </a:solidFill>
              <a:cs typeface="+mj-cs"/>
            </a:endParaRPr>
          </a:p>
        </p:txBody>
      </p:sp>
      <p:sp>
        <p:nvSpPr>
          <p:cNvPr id="6" name="Rectangle 5"/>
          <p:cNvSpPr/>
          <p:nvPr/>
        </p:nvSpPr>
        <p:spPr>
          <a:xfrm>
            <a:off x="1" y="6070831"/>
            <a:ext cx="9144000" cy="446314"/>
          </a:xfrm>
          <a:prstGeom prst="rect">
            <a:avLst/>
          </a:prstGeom>
          <a:noFill/>
          <a:ln>
            <a:solidFill>
              <a:srgbClr val="00B0F0"/>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smtClean="0">
                <a:solidFill>
                  <a:srgbClr val="002060"/>
                </a:solidFill>
              </a:rPr>
              <a:t>          www.aaru.edu.jo                           secgen@aaru.edu.jo</a:t>
            </a:r>
            <a:endParaRPr lang="en-US" sz="2000" b="1" dirty="0">
              <a:solidFill>
                <a:srgbClr val="002060"/>
              </a:solidFill>
            </a:endParaRPr>
          </a:p>
        </p:txBody>
      </p:sp>
      <p:sp>
        <p:nvSpPr>
          <p:cNvPr id="7" name="Rectangle 6"/>
          <p:cNvSpPr/>
          <p:nvPr/>
        </p:nvSpPr>
        <p:spPr>
          <a:xfrm>
            <a:off x="0" y="0"/>
            <a:ext cx="988790" cy="6858000"/>
          </a:xfrm>
          <a:prstGeom prst="rect">
            <a:avLst/>
          </a:prstGeom>
          <a:pattFill prst="ltHorz">
            <a:fgClr>
              <a:schemeClr val="accent5">
                <a:lumMod val="60000"/>
                <a:lumOff val="40000"/>
              </a:schemeClr>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350">
              <a:solidFill>
                <a:prstClr val="white"/>
              </a:solidFill>
            </a:endParaRPr>
          </a:p>
        </p:txBody>
      </p:sp>
      <p:sp>
        <p:nvSpPr>
          <p:cNvPr id="8" name="Rectangle 7"/>
          <p:cNvSpPr/>
          <p:nvPr/>
        </p:nvSpPr>
        <p:spPr>
          <a:xfrm>
            <a:off x="981997" y="445671"/>
            <a:ext cx="1521717" cy="307777"/>
          </a:xfrm>
          <a:prstGeom prst="rect">
            <a:avLst/>
          </a:prstGeom>
          <a:noFill/>
        </p:spPr>
        <p:txBody>
          <a:bodyPr wrap="square" lIns="91440" tIns="45720" rIns="91440" bIns="45720">
            <a:spAutoFit/>
          </a:bodyPr>
          <a:lstStyle/>
          <a:p>
            <a:r>
              <a:rPr lang="ar-SA" altLang="en-US" sz="1400" b="1" dirty="0" smtClean="0">
                <a:ln w="0"/>
                <a:solidFill>
                  <a:prstClr val="black"/>
                </a:solidFill>
                <a:effectLst>
                  <a:outerShdw blurRad="38100" dist="19050" dir="2700000" algn="tl" rotWithShape="0">
                    <a:prstClr val="black">
                      <a:alpha val="40000"/>
                    </a:prstClr>
                  </a:outerShdw>
                </a:effectLst>
              </a:rPr>
              <a:t>اتحاد الجامعات العربية</a:t>
            </a:r>
            <a:endParaRPr lang="en-US" altLang="en-US" sz="1000" b="1" dirty="0">
              <a:ln w="0"/>
              <a:solidFill>
                <a:prstClr val="black"/>
              </a:solidFill>
              <a:effectLst>
                <a:outerShdw blurRad="38100" dist="19050" dir="2700000" algn="tl" rotWithShape="0">
                  <a:prstClr val="black">
                    <a:alpha val="40000"/>
                  </a:prstClr>
                </a:outerShdw>
              </a:effectLst>
            </a:endParaRPr>
          </a:p>
        </p:txBody>
      </p:sp>
      <p:sp>
        <p:nvSpPr>
          <p:cNvPr id="9" name="Rectangle 8"/>
          <p:cNvSpPr/>
          <p:nvPr/>
        </p:nvSpPr>
        <p:spPr>
          <a:xfrm>
            <a:off x="956131" y="663095"/>
            <a:ext cx="2214653" cy="276999"/>
          </a:xfrm>
          <a:prstGeom prst="rect">
            <a:avLst/>
          </a:prstGeom>
          <a:noFill/>
        </p:spPr>
        <p:txBody>
          <a:bodyPr wrap="square" lIns="91440" tIns="45720" rIns="91440" bIns="45720">
            <a:spAutoFit/>
            <a:scene3d>
              <a:camera prst="orthographicFront"/>
              <a:lightRig rig="harsh" dir="t"/>
            </a:scene3d>
            <a:sp3d extrusionH="57150" prstMaterial="matte">
              <a:bevelT w="63500" h="12700" prst="angle"/>
              <a:contourClr>
                <a:schemeClr val="bg1">
                  <a:lumMod val="65000"/>
                </a:schemeClr>
              </a:contourClr>
            </a:sp3d>
          </a:bodyPr>
          <a:lstStyle/>
          <a:p>
            <a:r>
              <a:rPr lang="en-US" altLang="en-US" sz="1200" b="1" dirty="0" smtClean="0">
                <a:ln/>
                <a:solidFill>
                  <a:srgbClr val="002060"/>
                </a:solidFill>
              </a:rPr>
              <a:t>Association of Arab Universities</a:t>
            </a:r>
            <a:endParaRPr lang="en-US" altLang="en-US" sz="900" b="1" dirty="0">
              <a:ln/>
              <a:solidFill>
                <a:srgbClr val="002060"/>
              </a:solidFill>
            </a:endParaRPr>
          </a:p>
        </p:txBody>
      </p:sp>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120" y="254050"/>
            <a:ext cx="1012095" cy="978359"/>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11" name="Picture 10"/>
          <p:cNvPicPr>
            <a:picLocks noChangeAspect="1"/>
          </p:cNvPicPr>
          <p:nvPr/>
        </p:nvPicPr>
        <p:blipFill rotWithShape="1">
          <a:blip r:embed="rId3" cstate="print">
            <a:duotone>
              <a:schemeClr val="accent1">
                <a:shade val="45000"/>
                <a:satMod val="135000"/>
              </a:schemeClr>
              <a:prstClr val="white"/>
            </a:duotone>
            <a:extLst>
              <a:ext uri="{28A0092B-C50C-407E-A947-70E740481C1C}">
                <a14:useLocalDpi xmlns:a14="http://schemas.microsoft.com/office/drawing/2010/main" val="0"/>
              </a:ext>
            </a:extLst>
          </a:blip>
          <a:srcRect l="20430" r="20000"/>
          <a:stretch/>
        </p:blipFill>
        <p:spPr>
          <a:xfrm>
            <a:off x="-70080" y="5170714"/>
            <a:ext cx="1127356" cy="900117"/>
          </a:xfrm>
          <a:prstGeom prst="rect">
            <a:avLst/>
          </a:prstGeom>
          <a:ln>
            <a:noFill/>
          </a:ln>
          <a:effectLst>
            <a:softEdge rad="112500"/>
          </a:effectLst>
        </p:spPr>
      </p:pic>
      <p:sp>
        <p:nvSpPr>
          <p:cNvPr id="15" name="Title 1"/>
          <p:cNvSpPr>
            <a:spLocks noGrp="1"/>
          </p:cNvSpPr>
          <p:nvPr>
            <p:ph type="title"/>
          </p:nvPr>
        </p:nvSpPr>
        <p:spPr>
          <a:xfrm>
            <a:off x="1057276" y="1147158"/>
            <a:ext cx="7886700" cy="837751"/>
          </a:xfrm>
        </p:spPr>
        <p:txBody>
          <a:bodyPr>
            <a:normAutofit/>
          </a:bodyPr>
          <a:lstStyle/>
          <a:p>
            <a:pPr algn="ctr"/>
            <a:r>
              <a:rPr lang="ar-JO" sz="2400" b="1" dirty="0">
                <a:solidFill>
                  <a:srgbClr val="002060"/>
                </a:solidFill>
              </a:rPr>
              <a:t>مؤشرات الاداء للتعلم عن بعد في  الجامعات العربية</a:t>
            </a:r>
            <a:br>
              <a:rPr lang="ar-JO" sz="2400" b="1" dirty="0">
                <a:solidFill>
                  <a:srgbClr val="002060"/>
                </a:solidFill>
              </a:rPr>
            </a:br>
            <a:r>
              <a:rPr lang="en-US" sz="2400" b="1" dirty="0">
                <a:solidFill>
                  <a:srgbClr val="002060"/>
                </a:solidFill>
              </a:rPr>
              <a:t>Performance indicators for distance learning in Arab universities</a:t>
            </a:r>
            <a:endParaRPr lang="en-US" sz="2800" b="1" dirty="0">
              <a:solidFill>
                <a:srgbClr val="002060"/>
              </a:solidFill>
            </a:endParaRPr>
          </a:p>
        </p:txBody>
      </p:sp>
      <p:sp>
        <p:nvSpPr>
          <p:cNvPr id="16" name="Content Placeholder 3"/>
          <p:cNvSpPr>
            <a:spLocks noGrp="1"/>
          </p:cNvSpPr>
          <p:nvPr>
            <p:ph sz="half" idx="2"/>
          </p:nvPr>
        </p:nvSpPr>
        <p:spPr>
          <a:xfrm>
            <a:off x="1057276" y="2191972"/>
            <a:ext cx="3886200" cy="4102015"/>
          </a:xfrm>
        </p:spPr>
        <p:txBody>
          <a:bodyPr>
            <a:normAutofit/>
          </a:bodyPr>
          <a:lstStyle/>
          <a:p>
            <a:pPr marL="0" indent="0">
              <a:buNone/>
            </a:pPr>
            <a:r>
              <a:rPr lang="en-US" sz="1800" dirty="0"/>
              <a:t>Adopting international best practices in distance learning to develop the quality of scientific and technical performance of educational institutions in line with the rapid global changes</a:t>
            </a:r>
            <a:r>
              <a:rPr lang="en-US" sz="1800" dirty="0" smtClean="0"/>
              <a:t>.</a:t>
            </a:r>
          </a:p>
          <a:p>
            <a:pPr marL="0" indent="0">
              <a:buNone/>
            </a:pPr>
            <a:endParaRPr lang="en-US" sz="100" dirty="0"/>
          </a:p>
          <a:p>
            <a:pPr marL="0" indent="0">
              <a:buNone/>
            </a:pPr>
            <a:r>
              <a:rPr lang="en-US" sz="1800" dirty="0"/>
              <a:t>Enhancing social and humanitarian participation and responsibility in order to enhance the reputation of Arab higher education </a:t>
            </a:r>
            <a:r>
              <a:rPr lang="en-US" sz="1800" dirty="0" smtClean="0"/>
              <a:t>institutions.</a:t>
            </a:r>
          </a:p>
          <a:p>
            <a:pPr marL="0" indent="0">
              <a:buNone/>
            </a:pPr>
            <a:r>
              <a:rPr lang="en-US" sz="1800" dirty="0"/>
              <a:t>Contributing to the development of the Arab higher education system by identifying strengths and improvement points.</a:t>
            </a:r>
          </a:p>
        </p:txBody>
      </p:sp>
      <p:sp>
        <p:nvSpPr>
          <p:cNvPr id="20" name="Content Placeholder 2"/>
          <p:cNvSpPr>
            <a:spLocks noGrp="1"/>
          </p:cNvSpPr>
          <p:nvPr>
            <p:ph sz="half" idx="1"/>
          </p:nvPr>
        </p:nvSpPr>
        <p:spPr>
          <a:xfrm>
            <a:off x="5011961" y="2118270"/>
            <a:ext cx="3707495" cy="4351338"/>
          </a:xfrm>
        </p:spPr>
        <p:txBody>
          <a:bodyPr>
            <a:normAutofit/>
          </a:bodyPr>
          <a:lstStyle/>
          <a:p>
            <a:pPr algn="just" rtl="1"/>
            <a:r>
              <a:rPr lang="ar-JO" sz="2000" dirty="0"/>
              <a:t>تبني أفضل الممارسات العالمية في التعلم عن بعد لتطوير جودة الأداء العلمي والتقني للمؤسسات التعليمية بما ينسجم مع التغيرات العالمية المتسارعة</a:t>
            </a:r>
            <a:r>
              <a:rPr lang="ar-JO" sz="2000" dirty="0" smtClean="0"/>
              <a:t>.</a:t>
            </a:r>
            <a:endParaRPr lang="en-US" sz="2000" dirty="0" smtClean="0"/>
          </a:p>
          <a:p>
            <a:pPr algn="just" rtl="1"/>
            <a:endParaRPr lang="en-US" sz="2000" dirty="0"/>
          </a:p>
          <a:p>
            <a:pPr algn="just" rtl="1"/>
            <a:r>
              <a:rPr lang="ar-JO" sz="2000" dirty="0" smtClean="0"/>
              <a:t>تعزيز </a:t>
            </a:r>
            <a:r>
              <a:rPr lang="ar-JO" sz="2000" dirty="0"/>
              <a:t>المشاركة والمسؤولية المجتمعية والإنسانية </a:t>
            </a:r>
            <a:r>
              <a:rPr lang="ar-JO" sz="2000" dirty="0" smtClean="0"/>
              <a:t>بما </a:t>
            </a:r>
            <a:r>
              <a:rPr lang="ar-JO" sz="2000" dirty="0"/>
              <a:t>يعزز سمعة مؤسسات </a:t>
            </a:r>
            <a:r>
              <a:rPr lang="ar-JO" sz="2000" dirty="0" smtClean="0"/>
              <a:t>التعليم </a:t>
            </a:r>
            <a:r>
              <a:rPr lang="ar-JO" sz="2000" dirty="0"/>
              <a:t>العالي </a:t>
            </a:r>
            <a:r>
              <a:rPr lang="ar-JO" sz="2000" dirty="0" smtClean="0"/>
              <a:t>العربية</a:t>
            </a:r>
            <a:endParaRPr lang="en-US" sz="2000" dirty="0"/>
          </a:p>
          <a:p>
            <a:pPr algn="just" rtl="1"/>
            <a:endParaRPr lang="en-US" sz="2000" dirty="0"/>
          </a:p>
          <a:p>
            <a:pPr algn="just" rtl="1"/>
            <a:r>
              <a:rPr lang="ar-JO" sz="2000" dirty="0"/>
              <a:t>المساهمة في تطوير منظومة التعليم العالي العربية وذلك من خلال تحديد نقاط القوة ونقاط التحسين.</a:t>
            </a:r>
          </a:p>
          <a:p>
            <a:pPr algn="just" rtl="1"/>
            <a:endParaRPr lang="en-US" sz="2000" dirty="0"/>
          </a:p>
        </p:txBody>
      </p:sp>
    </p:spTree>
    <p:extLst>
      <p:ext uri="{BB962C8B-B14F-4D97-AF65-F5344CB8AC3E}">
        <p14:creationId xmlns:p14="http://schemas.microsoft.com/office/powerpoint/2010/main" val="401314985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a:xfrm>
            <a:off x="8207828" y="6133197"/>
            <a:ext cx="511629" cy="365125"/>
          </a:xfrm>
        </p:spPr>
        <p:txBody>
          <a:bodyPr/>
          <a:lstStyle/>
          <a:p>
            <a:pPr algn="ctr"/>
            <a:r>
              <a:rPr lang="en-US" sz="1400" b="1" dirty="0" smtClean="0">
                <a:solidFill>
                  <a:schemeClr val="tx1"/>
                </a:solidFill>
                <a:cs typeface="+mj-cs"/>
              </a:rPr>
              <a:t>(</a:t>
            </a:r>
            <a:fld id="{885CCB30-A039-4732-AE4F-E99C64360F7A}" type="slidenum">
              <a:rPr lang="en-US" sz="1400" b="1" smtClean="0">
                <a:solidFill>
                  <a:schemeClr val="tx1"/>
                </a:solidFill>
                <a:cs typeface="+mj-cs"/>
              </a:rPr>
              <a:pPr algn="ctr"/>
              <a:t>9</a:t>
            </a:fld>
            <a:r>
              <a:rPr lang="en-US" sz="1400" b="1" dirty="0" smtClean="0">
                <a:solidFill>
                  <a:schemeClr val="tx1"/>
                </a:solidFill>
                <a:cs typeface="+mj-cs"/>
              </a:rPr>
              <a:t>)</a:t>
            </a:r>
            <a:endParaRPr lang="en-US" sz="1400" b="1" dirty="0">
              <a:solidFill>
                <a:schemeClr val="tx1"/>
              </a:solidFill>
              <a:cs typeface="+mj-cs"/>
            </a:endParaRPr>
          </a:p>
        </p:txBody>
      </p:sp>
      <p:sp>
        <p:nvSpPr>
          <p:cNvPr id="6" name="Rectangle 5"/>
          <p:cNvSpPr/>
          <p:nvPr/>
        </p:nvSpPr>
        <p:spPr>
          <a:xfrm>
            <a:off x="1" y="6070831"/>
            <a:ext cx="9144000" cy="446314"/>
          </a:xfrm>
          <a:prstGeom prst="rect">
            <a:avLst/>
          </a:prstGeom>
          <a:noFill/>
          <a:ln>
            <a:solidFill>
              <a:srgbClr val="00B0F0"/>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smtClean="0">
                <a:solidFill>
                  <a:srgbClr val="002060"/>
                </a:solidFill>
              </a:rPr>
              <a:t>          www.aaru.edu.jo                           secgen@aaru.edu.jo</a:t>
            </a:r>
            <a:endParaRPr lang="en-US" sz="2000" b="1" dirty="0">
              <a:solidFill>
                <a:srgbClr val="002060"/>
              </a:solidFill>
            </a:endParaRPr>
          </a:p>
        </p:txBody>
      </p:sp>
      <p:sp>
        <p:nvSpPr>
          <p:cNvPr id="7" name="Rectangle 6"/>
          <p:cNvSpPr/>
          <p:nvPr/>
        </p:nvSpPr>
        <p:spPr>
          <a:xfrm>
            <a:off x="0" y="0"/>
            <a:ext cx="988790" cy="6858000"/>
          </a:xfrm>
          <a:prstGeom prst="rect">
            <a:avLst/>
          </a:prstGeom>
          <a:pattFill prst="ltHorz">
            <a:fgClr>
              <a:schemeClr val="accent5">
                <a:lumMod val="60000"/>
                <a:lumOff val="40000"/>
              </a:schemeClr>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350">
              <a:solidFill>
                <a:prstClr val="white"/>
              </a:solidFill>
            </a:endParaRPr>
          </a:p>
        </p:txBody>
      </p:sp>
      <p:sp>
        <p:nvSpPr>
          <p:cNvPr id="8" name="Rectangle 7"/>
          <p:cNvSpPr/>
          <p:nvPr/>
        </p:nvSpPr>
        <p:spPr>
          <a:xfrm>
            <a:off x="981997" y="445671"/>
            <a:ext cx="1521717" cy="307777"/>
          </a:xfrm>
          <a:prstGeom prst="rect">
            <a:avLst/>
          </a:prstGeom>
          <a:noFill/>
        </p:spPr>
        <p:txBody>
          <a:bodyPr wrap="square" lIns="91440" tIns="45720" rIns="91440" bIns="45720">
            <a:spAutoFit/>
          </a:bodyPr>
          <a:lstStyle/>
          <a:p>
            <a:r>
              <a:rPr lang="ar-SA" altLang="en-US" sz="1400" b="1" dirty="0" smtClean="0">
                <a:ln w="0"/>
                <a:solidFill>
                  <a:prstClr val="black"/>
                </a:solidFill>
                <a:effectLst>
                  <a:outerShdw blurRad="38100" dist="19050" dir="2700000" algn="tl" rotWithShape="0">
                    <a:prstClr val="black">
                      <a:alpha val="40000"/>
                    </a:prstClr>
                  </a:outerShdw>
                </a:effectLst>
              </a:rPr>
              <a:t>اتحاد الجامعات العربية</a:t>
            </a:r>
            <a:endParaRPr lang="en-US" altLang="en-US" sz="1000" b="1" dirty="0">
              <a:ln w="0"/>
              <a:solidFill>
                <a:prstClr val="black"/>
              </a:solidFill>
              <a:effectLst>
                <a:outerShdw blurRad="38100" dist="19050" dir="2700000" algn="tl" rotWithShape="0">
                  <a:prstClr val="black">
                    <a:alpha val="40000"/>
                  </a:prstClr>
                </a:outerShdw>
              </a:effectLst>
            </a:endParaRPr>
          </a:p>
        </p:txBody>
      </p:sp>
      <p:sp>
        <p:nvSpPr>
          <p:cNvPr id="9" name="Rectangle 8"/>
          <p:cNvSpPr/>
          <p:nvPr/>
        </p:nvSpPr>
        <p:spPr>
          <a:xfrm>
            <a:off x="956131" y="663095"/>
            <a:ext cx="2214653" cy="276999"/>
          </a:xfrm>
          <a:prstGeom prst="rect">
            <a:avLst/>
          </a:prstGeom>
          <a:noFill/>
        </p:spPr>
        <p:txBody>
          <a:bodyPr wrap="square" lIns="91440" tIns="45720" rIns="91440" bIns="45720">
            <a:spAutoFit/>
            <a:scene3d>
              <a:camera prst="orthographicFront"/>
              <a:lightRig rig="harsh" dir="t"/>
            </a:scene3d>
            <a:sp3d extrusionH="57150" prstMaterial="matte">
              <a:bevelT w="63500" h="12700" prst="angle"/>
              <a:contourClr>
                <a:schemeClr val="bg1">
                  <a:lumMod val="65000"/>
                </a:schemeClr>
              </a:contourClr>
            </a:sp3d>
          </a:bodyPr>
          <a:lstStyle/>
          <a:p>
            <a:r>
              <a:rPr lang="en-US" altLang="en-US" sz="1200" b="1" dirty="0" smtClean="0">
                <a:ln/>
                <a:solidFill>
                  <a:srgbClr val="002060"/>
                </a:solidFill>
              </a:rPr>
              <a:t>Association of Arab Universities</a:t>
            </a:r>
            <a:endParaRPr lang="en-US" altLang="en-US" sz="900" b="1" dirty="0">
              <a:ln/>
              <a:solidFill>
                <a:srgbClr val="002060"/>
              </a:solidFill>
            </a:endParaRPr>
          </a:p>
        </p:txBody>
      </p:sp>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120" y="254050"/>
            <a:ext cx="1012095" cy="978359"/>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11" name="Picture 10"/>
          <p:cNvPicPr>
            <a:picLocks noChangeAspect="1"/>
          </p:cNvPicPr>
          <p:nvPr/>
        </p:nvPicPr>
        <p:blipFill rotWithShape="1">
          <a:blip r:embed="rId3" cstate="print">
            <a:duotone>
              <a:schemeClr val="accent1">
                <a:shade val="45000"/>
                <a:satMod val="135000"/>
              </a:schemeClr>
              <a:prstClr val="white"/>
            </a:duotone>
            <a:extLst>
              <a:ext uri="{28A0092B-C50C-407E-A947-70E740481C1C}">
                <a14:useLocalDpi xmlns:a14="http://schemas.microsoft.com/office/drawing/2010/main" val="0"/>
              </a:ext>
            </a:extLst>
          </a:blip>
          <a:srcRect l="20430" r="20000"/>
          <a:stretch/>
        </p:blipFill>
        <p:spPr>
          <a:xfrm>
            <a:off x="-70080" y="5170714"/>
            <a:ext cx="1127356" cy="900117"/>
          </a:xfrm>
          <a:prstGeom prst="rect">
            <a:avLst/>
          </a:prstGeom>
          <a:ln>
            <a:noFill/>
          </a:ln>
          <a:effectLst>
            <a:softEdge rad="112500"/>
          </a:effectLst>
        </p:spPr>
      </p:pic>
      <p:sp>
        <p:nvSpPr>
          <p:cNvPr id="17" name="Title 1"/>
          <p:cNvSpPr>
            <a:spLocks noGrp="1"/>
          </p:cNvSpPr>
          <p:nvPr>
            <p:ph type="title"/>
          </p:nvPr>
        </p:nvSpPr>
        <p:spPr>
          <a:xfrm>
            <a:off x="1260931" y="1039158"/>
            <a:ext cx="7458526" cy="876395"/>
          </a:xfrm>
        </p:spPr>
        <p:txBody>
          <a:bodyPr>
            <a:normAutofit/>
          </a:bodyPr>
          <a:lstStyle/>
          <a:p>
            <a:pPr algn="ctr"/>
            <a:r>
              <a:rPr lang="ar-JO" sz="2400" b="1" dirty="0" smtClean="0">
                <a:solidFill>
                  <a:srgbClr val="002060"/>
                </a:solidFill>
              </a:rPr>
              <a:t>محاور ومجالات </a:t>
            </a:r>
            <a:r>
              <a:rPr lang="ar-JO" sz="2400" b="1" dirty="0">
                <a:solidFill>
                  <a:srgbClr val="002060"/>
                </a:solidFill>
              </a:rPr>
              <a:t>مؤشرات أداء التعلم عن </a:t>
            </a:r>
            <a:r>
              <a:rPr lang="ar-JO" sz="2400" b="1" dirty="0" smtClean="0">
                <a:solidFill>
                  <a:srgbClr val="002060"/>
                </a:solidFill>
              </a:rPr>
              <a:t>بعد</a:t>
            </a:r>
            <a:r>
              <a:rPr lang="en-US" sz="2400" b="1" dirty="0" smtClean="0">
                <a:solidFill>
                  <a:srgbClr val="002060"/>
                </a:solidFill>
              </a:rPr>
              <a:t/>
            </a:r>
            <a:br>
              <a:rPr lang="en-US" sz="2400" b="1" dirty="0" smtClean="0">
                <a:solidFill>
                  <a:srgbClr val="002060"/>
                </a:solidFill>
              </a:rPr>
            </a:br>
            <a:r>
              <a:rPr lang="en-US" sz="2400" b="1" dirty="0" smtClean="0">
                <a:solidFill>
                  <a:srgbClr val="002060"/>
                </a:solidFill>
              </a:rPr>
              <a:t>Domains of </a:t>
            </a:r>
            <a:r>
              <a:rPr lang="en-US" sz="2400" b="1" dirty="0">
                <a:solidFill>
                  <a:srgbClr val="002060"/>
                </a:solidFill>
              </a:rPr>
              <a:t>performance </a:t>
            </a:r>
            <a:r>
              <a:rPr lang="en-US" sz="2400" b="1" dirty="0" smtClean="0">
                <a:solidFill>
                  <a:srgbClr val="002060"/>
                </a:solidFill>
              </a:rPr>
              <a:t>indicators </a:t>
            </a:r>
            <a:r>
              <a:rPr lang="en-US" sz="2400" b="1" dirty="0">
                <a:solidFill>
                  <a:srgbClr val="002060"/>
                </a:solidFill>
              </a:rPr>
              <a:t>of distance learning</a:t>
            </a:r>
          </a:p>
        </p:txBody>
      </p:sp>
      <p:sp>
        <p:nvSpPr>
          <p:cNvPr id="18" name="Content Placeholder 2"/>
          <p:cNvSpPr>
            <a:spLocks noGrp="1"/>
          </p:cNvSpPr>
          <p:nvPr>
            <p:ph sz="half" idx="1"/>
          </p:nvPr>
        </p:nvSpPr>
        <p:spPr>
          <a:xfrm>
            <a:off x="5366657" y="1990725"/>
            <a:ext cx="3615418" cy="3805693"/>
          </a:xfrm>
        </p:spPr>
        <p:txBody>
          <a:bodyPr>
            <a:normAutofit/>
          </a:bodyPr>
          <a:lstStyle/>
          <a:p>
            <a:pPr marL="0" indent="0" algn="just" rtl="1">
              <a:buNone/>
            </a:pPr>
            <a:r>
              <a:rPr lang="ar-JO" dirty="0"/>
              <a:t>المحور الأول: </a:t>
            </a:r>
            <a:r>
              <a:rPr lang="ar-JO" dirty="0" smtClean="0"/>
              <a:t>معايير </a:t>
            </a:r>
            <a:r>
              <a:rPr lang="ar-JO" dirty="0"/>
              <a:t>ومؤشرات جودة المحتوى </a:t>
            </a:r>
            <a:r>
              <a:rPr lang="ar-JO" dirty="0" smtClean="0"/>
              <a:t>التعليمي</a:t>
            </a:r>
            <a:r>
              <a:rPr lang="en-US" dirty="0" smtClean="0"/>
              <a:t> 8   </a:t>
            </a:r>
            <a:r>
              <a:rPr lang="ar-JO" dirty="0" smtClean="0"/>
              <a:t>مؤشرات</a:t>
            </a:r>
            <a:endParaRPr lang="en-US" dirty="0" smtClean="0"/>
          </a:p>
          <a:p>
            <a:pPr marL="0" indent="0" algn="just" rtl="1">
              <a:buNone/>
            </a:pPr>
            <a:endParaRPr lang="en-US" dirty="0"/>
          </a:p>
          <a:p>
            <a:pPr marL="0" indent="0" algn="just" rtl="1">
              <a:buNone/>
            </a:pPr>
            <a:r>
              <a:rPr lang="ar-JO" dirty="0"/>
              <a:t>المحور الثاني: مؤشرات جودة  تقديم المحتوى التعليمي وايصاله </a:t>
            </a:r>
            <a:r>
              <a:rPr lang="ar-JO" dirty="0" smtClean="0"/>
              <a:t>للمتعلم</a:t>
            </a:r>
            <a:r>
              <a:rPr lang="en-US" dirty="0" smtClean="0"/>
              <a:t>  7 </a:t>
            </a:r>
            <a:r>
              <a:rPr lang="ar-JO" dirty="0"/>
              <a:t>مؤشرات</a:t>
            </a:r>
          </a:p>
          <a:p>
            <a:pPr marL="0" indent="0" algn="just" rtl="1">
              <a:buNone/>
            </a:pPr>
            <a:endParaRPr lang="en-US" dirty="0" smtClean="0"/>
          </a:p>
          <a:p>
            <a:pPr marL="0" indent="0" algn="just" rtl="1">
              <a:buNone/>
            </a:pPr>
            <a:endParaRPr lang="en-US" dirty="0" smtClean="0"/>
          </a:p>
          <a:p>
            <a:pPr marL="0" indent="0" algn="just" rtl="1">
              <a:buNone/>
            </a:pPr>
            <a:r>
              <a:rPr lang="ar-JO" dirty="0" smtClean="0"/>
              <a:t>المحور</a:t>
            </a:r>
            <a:r>
              <a:rPr lang="en-US" dirty="0" smtClean="0"/>
              <a:t> </a:t>
            </a:r>
            <a:r>
              <a:rPr lang="ar-JO" dirty="0" smtClean="0"/>
              <a:t> </a:t>
            </a:r>
            <a:r>
              <a:rPr lang="ar-JO" dirty="0"/>
              <a:t>ا</a:t>
            </a:r>
            <a:r>
              <a:rPr lang="ar-JO" dirty="0" smtClean="0"/>
              <a:t>لثالث: </a:t>
            </a:r>
            <a:r>
              <a:rPr lang="ar-JO" dirty="0"/>
              <a:t>تطوير ودعم </a:t>
            </a:r>
            <a:r>
              <a:rPr lang="ar-JO" dirty="0" smtClean="0"/>
              <a:t>الطالب</a:t>
            </a:r>
            <a:r>
              <a:rPr lang="ar-IQ" dirty="0" smtClean="0"/>
              <a:t> </a:t>
            </a:r>
            <a:r>
              <a:rPr lang="ar-JO" dirty="0" smtClean="0"/>
              <a:t>5 مؤشرات</a:t>
            </a:r>
            <a:endParaRPr lang="ar-JO" dirty="0"/>
          </a:p>
          <a:p>
            <a:pPr marL="0" indent="0" algn="just" rtl="1">
              <a:buNone/>
            </a:pPr>
            <a:endParaRPr lang="en-US" dirty="0" smtClean="0"/>
          </a:p>
          <a:p>
            <a:pPr marL="0" indent="0" algn="just" rtl="1">
              <a:buNone/>
            </a:pPr>
            <a:endParaRPr lang="en-US" dirty="0"/>
          </a:p>
        </p:txBody>
      </p:sp>
      <p:sp>
        <p:nvSpPr>
          <p:cNvPr id="19" name="Content Placeholder 3"/>
          <p:cNvSpPr>
            <a:spLocks noGrp="1"/>
          </p:cNvSpPr>
          <p:nvPr>
            <p:ph sz="half" idx="2"/>
          </p:nvPr>
        </p:nvSpPr>
        <p:spPr>
          <a:xfrm>
            <a:off x="1015216" y="1962150"/>
            <a:ext cx="3728234" cy="3991478"/>
          </a:xfrm>
        </p:spPr>
        <p:txBody>
          <a:bodyPr>
            <a:normAutofit/>
          </a:bodyPr>
          <a:lstStyle/>
          <a:p>
            <a:pPr marL="0" indent="0">
              <a:buNone/>
            </a:pPr>
            <a:r>
              <a:rPr lang="en-US" sz="2000" dirty="0"/>
              <a:t>The first </a:t>
            </a:r>
            <a:r>
              <a:rPr lang="en-US" sz="2000" dirty="0" smtClean="0"/>
              <a:t>domain: </a:t>
            </a:r>
            <a:r>
              <a:rPr lang="en-US" sz="2000" dirty="0"/>
              <a:t>standards and indicators of educational content </a:t>
            </a:r>
            <a:r>
              <a:rPr lang="en-US" sz="2000" dirty="0" smtClean="0"/>
              <a:t>quality.8 indicators</a:t>
            </a:r>
          </a:p>
          <a:p>
            <a:pPr marL="0" indent="0">
              <a:buNone/>
            </a:pPr>
            <a:r>
              <a:rPr lang="en-US" sz="2000" dirty="0"/>
              <a:t>The second </a:t>
            </a:r>
            <a:r>
              <a:rPr lang="en-US" sz="2000" dirty="0" smtClean="0"/>
              <a:t>domain: </a:t>
            </a:r>
            <a:r>
              <a:rPr lang="en-US" sz="2000" dirty="0"/>
              <a:t>indicators of the quality of providing educational content and its delivery to the </a:t>
            </a:r>
            <a:r>
              <a:rPr lang="en-US" sz="2000" dirty="0" smtClean="0"/>
              <a:t>learner. </a:t>
            </a:r>
          </a:p>
          <a:p>
            <a:pPr marL="0" indent="0">
              <a:buNone/>
            </a:pPr>
            <a:r>
              <a:rPr lang="en-US" sz="2000" dirty="0" smtClean="0"/>
              <a:t>7 indicators</a:t>
            </a:r>
          </a:p>
          <a:p>
            <a:pPr marL="0" indent="0">
              <a:buNone/>
            </a:pPr>
            <a:endParaRPr lang="en-US" sz="2000" dirty="0" smtClean="0"/>
          </a:p>
          <a:p>
            <a:pPr marL="0" indent="0">
              <a:buNone/>
            </a:pPr>
            <a:r>
              <a:rPr lang="en-US" sz="2000" dirty="0" smtClean="0"/>
              <a:t>The </a:t>
            </a:r>
            <a:r>
              <a:rPr lang="en-US" sz="2000" dirty="0"/>
              <a:t>third </a:t>
            </a:r>
            <a:r>
              <a:rPr lang="en-US" sz="2000" dirty="0" smtClean="0"/>
              <a:t>domain</a:t>
            </a:r>
            <a:r>
              <a:rPr lang="en-US" sz="2000" dirty="0"/>
              <a:t>: Student development and </a:t>
            </a:r>
            <a:r>
              <a:rPr lang="en-US" sz="2000" dirty="0" smtClean="0"/>
              <a:t>support. 5 indicators</a:t>
            </a:r>
          </a:p>
        </p:txBody>
      </p:sp>
    </p:spTree>
    <p:extLst>
      <p:ext uri="{BB962C8B-B14F-4D97-AF65-F5344CB8AC3E}">
        <p14:creationId xmlns:p14="http://schemas.microsoft.com/office/powerpoint/2010/main" val="2288927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4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ARU Template 2" id="{6F77E914-DD7B-4A54-9AA6-0B5DA87BEE2C}" vid="{60FA06B8-D6E1-4DF2-B360-FDD3ED317E7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3.xml><?xml version="1.0" encoding="utf-8"?>
<ct:contentTypeSchema xmlns:ct="http://schemas.microsoft.com/office/2006/metadata/contentType" xmlns:ma="http://schemas.microsoft.com/office/2006/metadata/properties/metaAttributes" ct:_="" ma:_="" ma:contentTypeName="Document" ma:contentTypeID="0x010100656A50787C648B4D8B826BB62D6AC2FA" ma:contentTypeVersion="0" ma:contentTypeDescription="Create a new document." ma:contentTypeScope="" ma:versionID="64ba3e4f7d7d2ff68945364e4b988724">
  <xsd:schema xmlns:xsd="http://www.w3.org/2001/XMLSchema" xmlns:xs="http://www.w3.org/2001/XMLSchema" xmlns:p="http://schemas.microsoft.com/office/2006/metadata/properties" xmlns:ns2="c7a6330d-412d-4ad4-b6b5-ba6c2f765c50" targetNamespace="http://schemas.microsoft.com/office/2006/metadata/properties" ma:root="true" ma:fieldsID="65e2a4a79291689f496ed41f52264321" ns2:_="">
    <xsd:import namespace="c7a6330d-412d-4ad4-b6b5-ba6c2f765c50"/>
    <xsd:element name="properties">
      <xsd:complexType>
        <xsd:sequence>
          <xsd:element name="documentManagement">
            <xsd:complexType>
              <xsd:all>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7a6330d-412d-4ad4-b6b5-ba6c2f765c50"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p:properties xmlns:p="http://schemas.microsoft.com/office/2006/metadata/properties" xmlns:xsi="http://www.w3.org/2001/XMLSchema-instance" xmlns:pc="http://schemas.microsoft.com/office/infopath/2007/PartnerControls">
  <documentManagement>
    <_dlc_DocId xmlns="c7a6330d-412d-4ad4-b6b5-ba6c2f765c50">KQMK4WHZNSPF-8-716</_dlc_DocId>
    <_dlc_DocIdUrl xmlns="c7a6330d-412d-4ad4-b6b5-ba6c2f765c50">
      <Url>https://aaru.ju.edu.jo/_layouts/DocIdRedir.aspx?ID=KQMK4WHZNSPF-8-716</Url>
      <Description>KQMK4WHZNSPF-8-716</Description>
    </_dlc_DocIdUrl>
  </documentManagement>
</p:properties>
</file>

<file path=customXml/itemProps1.xml><?xml version="1.0" encoding="utf-8"?>
<ds:datastoreItem xmlns:ds="http://schemas.openxmlformats.org/officeDocument/2006/customXml" ds:itemID="{8A56CC38-6ED2-42AC-827D-3AEEFDF10B79}"/>
</file>

<file path=customXml/itemProps2.xml><?xml version="1.0" encoding="utf-8"?>
<ds:datastoreItem xmlns:ds="http://schemas.openxmlformats.org/officeDocument/2006/customXml" ds:itemID="{6FB12993-D1F7-4C41-BED1-80C7107C2EA6}"/>
</file>

<file path=customXml/itemProps3.xml><?xml version="1.0" encoding="utf-8"?>
<ds:datastoreItem xmlns:ds="http://schemas.openxmlformats.org/officeDocument/2006/customXml" ds:itemID="{29C7ACB9-66DB-430E-BB2D-EA57F0DE10FC}"/>
</file>

<file path=customXml/itemProps4.xml><?xml version="1.0" encoding="utf-8"?>
<ds:datastoreItem xmlns:ds="http://schemas.openxmlformats.org/officeDocument/2006/customXml" ds:itemID="{14D333FF-A56F-406C-9B32-9937BAB598D9}"/>
</file>

<file path=docProps/app.xml><?xml version="1.0" encoding="utf-8"?>
<Properties xmlns="http://schemas.openxmlformats.org/officeDocument/2006/extended-properties" xmlns:vt="http://schemas.openxmlformats.org/officeDocument/2006/docPropsVTypes">
  <Template/>
  <TotalTime>5057</TotalTime>
  <Words>1125</Words>
  <Application>Microsoft Office PowerPoint</Application>
  <PresentationFormat>On-screen Show (4:3)</PresentationFormat>
  <Paragraphs>114</Paragraphs>
  <Slides>11</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11</vt:i4>
      </vt:variant>
    </vt:vector>
  </HeadingPairs>
  <TitlesOfParts>
    <vt:vector size="19" baseType="lpstr">
      <vt:lpstr>Arial</vt:lpstr>
      <vt:lpstr>Calibri</vt:lpstr>
      <vt:lpstr>Calibri Light</vt:lpstr>
      <vt:lpstr>Sakkal Majalla</vt:lpstr>
      <vt:lpstr>Tahoma</vt:lpstr>
      <vt:lpstr>Times New Roman</vt:lpstr>
      <vt:lpstr>Wingdings</vt:lpstr>
      <vt:lpstr>4_Office Theme</vt:lpstr>
      <vt:lpstr>PowerPoint Presentation</vt:lpstr>
      <vt:lpstr>PowerPoint Presentation</vt:lpstr>
      <vt:lpstr>PowerPoint Presentation</vt:lpstr>
      <vt:lpstr>المعايير والاوزان للمؤشرات الكمية والنوعية لضمان الجودة  والاعتماد في التعلم عن بعد</vt:lpstr>
      <vt:lpstr>الدليل العملي لجودة برامج التعلم عن بعد Practical guide for the quality of distance learning programs</vt:lpstr>
      <vt:lpstr>المعايير والاوزان للمؤشرات الكمية والنوعية لضمان الجودة  والاعتماد في التعلم عن بعد Standards and weights for quantitative and qualitative indicators to ensure quality and accreditation of distance learning</vt:lpstr>
      <vt:lpstr> مؤشرات الاداء للتعلم عن بعد في  الجامعات العربية Performance indicators for distance learning in Arab universities</vt:lpstr>
      <vt:lpstr>مؤشرات الاداء للتعلم عن بعد في  الجامعات العربية Performance indicators for distance learning in Arab universities</vt:lpstr>
      <vt:lpstr>محاور ومجالات مؤشرات أداء التعلم عن بعد Domains of performance indicators of distance learning</vt:lpstr>
      <vt:lpstr>محاور ومجالات مؤشرات أداء التعلم عن بعد Domains of performance indicators of distance learning</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Najm aleessaei</dc:creator>
  <cp:lastModifiedBy>Basima</cp:lastModifiedBy>
  <cp:revision>397</cp:revision>
  <cp:lastPrinted>2018-11-22T09:17:46Z</cp:lastPrinted>
  <dcterms:created xsi:type="dcterms:W3CDTF">2018-07-12T06:49:19Z</dcterms:created>
  <dcterms:modified xsi:type="dcterms:W3CDTF">2020-09-20T11:10:52Z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0x010100656A50787C648B4D8B826BB62D6AC2FA</vt:lpwstr>
  </property>
  <property fmtid="{D5CDD505-2E9C-101B-9397-08002B2CF9AE}" pid="3" name="_dlc_DocIdItemGuid">
    <vt:lpwstr>dd60346d-8550-46f9-ad30-d83f319ceb1d</vt:lpwstr>
  </property>
</Properties>
</file>